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9"/>
  </p:notesMasterIdLst>
  <p:sldIdLst>
    <p:sldId id="256" r:id="rId2"/>
    <p:sldId id="257" r:id="rId3"/>
    <p:sldId id="317" r:id="rId4"/>
    <p:sldId id="258" r:id="rId5"/>
    <p:sldId id="259" r:id="rId6"/>
    <p:sldId id="260" r:id="rId7"/>
    <p:sldId id="261" r:id="rId8"/>
    <p:sldId id="319" r:id="rId9"/>
    <p:sldId id="309" r:id="rId10"/>
    <p:sldId id="262" r:id="rId11"/>
    <p:sldId id="318" r:id="rId12"/>
    <p:sldId id="308" r:id="rId13"/>
    <p:sldId id="311" r:id="rId14"/>
    <p:sldId id="320" r:id="rId15"/>
    <p:sldId id="263" r:id="rId16"/>
    <p:sldId id="264" r:id="rId17"/>
    <p:sldId id="321" r:id="rId18"/>
    <p:sldId id="280" r:id="rId19"/>
    <p:sldId id="281" r:id="rId20"/>
    <p:sldId id="282" r:id="rId21"/>
    <p:sldId id="283" r:id="rId22"/>
    <p:sldId id="284" r:id="rId23"/>
    <p:sldId id="285" r:id="rId24"/>
    <p:sldId id="286" r:id="rId25"/>
    <p:sldId id="276" r:id="rId26"/>
    <p:sldId id="287" r:id="rId27"/>
    <p:sldId id="267" r:id="rId28"/>
    <p:sldId id="269" r:id="rId29"/>
    <p:sldId id="270" r:id="rId30"/>
    <p:sldId id="271" r:id="rId31"/>
    <p:sldId id="272" r:id="rId32"/>
    <p:sldId id="326" r:id="rId33"/>
    <p:sldId id="323" r:id="rId34"/>
    <p:sldId id="324" r:id="rId35"/>
    <p:sldId id="325" r:id="rId36"/>
    <p:sldId id="322" r:id="rId37"/>
    <p:sldId id="274" r:id="rId38"/>
    <p:sldId id="275" r:id="rId39"/>
    <p:sldId id="288" r:id="rId40"/>
    <p:sldId id="290" r:id="rId41"/>
    <p:sldId id="291" r:id="rId42"/>
    <p:sldId id="292" r:id="rId43"/>
    <p:sldId id="302" r:id="rId44"/>
    <p:sldId id="327" r:id="rId45"/>
    <p:sldId id="268" r:id="rId46"/>
    <p:sldId id="328" r:id="rId47"/>
    <p:sldId id="301" r:id="rId48"/>
    <p:sldId id="303" r:id="rId49"/>
    <p:sldId id="304" r:id="rId50"/>
    <p:sldId id="305" r:id="rId51"/>
    <p:sldId id="266" r:id="rId52"/>
    <p:sldId id="306" r:id="rId53"/>
    <p:sldId id="298" r:id="rId54"/>
    <p:sldId id="300" r:id="rId55"/>
    <p:sldId id="316" r:id="rId56"/>
    <p:sldId id="307" r:id="rId57"/>
    <p:sldId id="278" r:id="rId5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43"/>
    <p:restoredTop sz="65738" autoAdjust="0"/>
  </p:normalViewPr>
  <p:slideViewPr>
    <p:cSldViewPr snapToGrid="0" snapToObjects="1">
      <p:cViewPr varScale="1">
        <p:scale>
          <a:sx n="38" d="100"/>
          <a:sy n="38" d="100"/>
        </p:scale>
        <p:origin x="906" y="78"/>
      </p:cViewPr>
      <p:guideLst/>
    </p:cSldViewPr>
  </p:slideViewPr>
  <p:notesTextViewPr>
    <p:cViewPr>
      <p:scale>
        <a:sx n="1" d="1"/>
        <a:sy n="1" d="1"/>
      </p:scale>
      <p:origin x="0" y="0"/>
    </p:cViewPr>
  </p:notesTextViewPr>
  <p:sorterViewPr>
    <p:cViewPr>
      <p:scale>
        <a:sx n="50" d="100"/>
        <a:sy n="50" d="100"/>
      </p:scale>
      <p:origin x="0" y="-526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g>
</file>

<file path=ppt/media/image5.png>
</file>

<file path=ppt/media/image6.pn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xfrm>
            <a:off x="381000" y="685800"/>
            <a:ext cx="6096000" cy="3429000"/>
          </a:xfrm>
          <a:prstGeom prst="rect">
            <a:avLst/>
          </a:prstGeom>
        </p:spPr>
        <p:txBody>
          <a:bodyPr/>
          <a:lstStyle/>
          <a:p>
            <a:endParaRPr/>
          </a:p>
        </p:txBody>
      </p:sp>
      <p:sp>
        <p:nvSpPr>
          <p:cNvPr id="127" name="Shape 127"/>
          <p:cNvSpPr>
            <a:spLocks noGrp="1"/>
          </p:cNvSpPr>
          <p:nvPr>
            <p:ph type="body" sz="quarter" idx="1"/>
          </p:nvPr>
        </p:nvSpPr>
        <p:spPr>
          <a:prstGeom prst="rect">
            <a:avLst/>
          </a:prstGeom>
        </p:spPr>
        <p:txBody>
          <a:bodyPr/>
          <a:lstStyle/>
          <a:p>
            <a:r>
              <a:rPr dirty="0"/>
              <a:t>Hi</a:t>
            </a:r>
            <a:r>
              <a:t>, In </a:t>
            </a:r>
            <a:r>
              <a:rPr dirty="0"/>
              <a:t>this lesson, we’ll begin to investigate security concerns in software engineering - starting with a discussion of security threats.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are some general best practices, applicable in most situations.</a:t>
            </a:r>
          </a:p>
        </p:txBody>
      </p:sp>
    </p:spTree>
    <p:extLst>
      <p:ext uri="{BB962C8B-B14F-4D97-AF65-F5344CB8AC3E}">
        <p14:creationId xmlns:p14="http://schemas.microsoft.com/office/powerpoint/2010/main" val="1309513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move on to the kinds of threats that we might want to defend against.  Most threats can be grouped into three rough categories (read slide).</a:t>
            </a:r>
          </a:p>
        </p:txBody>
      </p:sp>
    </p:spTree>
    <p:extLst>
      <p:ext uri="{BB962C8B-B14F-4D97-AF65-F5344CB8AC3E}">
        <p14:creationId xmlns:p14="http://schemas.microsoft.com/office/powerpoint/2010/main" val="35162480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If you expose some important data to an untrusted user, how do you prevent them from doing things with it that you don’t want.</a:t>
            </a:r>
          </a:p>
          <a:p>
            <a:endParaRPr lang="en-US" dirty="0"/>
          </a:p>
          <a:p>
            <a:r>
              <a:rPr lang="en-US" dirty="0"/>
              <a:t>Let’s say you are Netflix (or Spotify or Apple Music).  Can you prevent the user from downloading the movie to their local machine?  Can you prevent them from taking their iPhone and recording the images on the screen?</a:t>
            </a:r>
          </a:p>
          <a:p>
            <a:endParaRPr lang="en-US" dirty="0"/>
          </a:p>
          <a:p>
            <a:r>
              <a:rPr lang="en-US" dirty="0"/>
              <a:t>DRM, or Digital Rights Management, is all about addressing this problem.</a:t>
            </a:r>
          </a:p>
          <a:p>
            <a:endParaRPr lang="en-US" dirty="0"/>
          </a:p>
          <a:p>
            <a:endParaRPr lang="en-US" dirty="0"/>
          </a:p>
        </p:txBody>
      </p:sp>
    </p:spTree>
    <p:extLst>
      <p:ext uri="{BB962C8B-B14F-4D97-AF65-F5344CB8AC3E}">
        <p14:creationId xmlns:p14="http://schemas.microsoft.com/office/powerpoint/2010/main" val="3271430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Here’s a more down-to-earth example</a:t>
            </a:r>
            <a:r>
              <a:rPr lang="en-US" sz="2200" dirty="0">
                <a:effectLst/>
                <a:latin typeface="+mn-lt"/>
                <a:ea typeface="+mn-ea"/>
                <a:cs typeface="+mn-cs"/>
                <a:sym typeface="Helvetica Neue"/>
              </a:rPr>
              <a:t>: Code that can be controlled by user (e.g. code that runs on a user’s device).  Once we download the code to a user’s machine, it’s hard to control what the user does with it.  Can they decompile it and retrieve the hard-coded password?  We can make that hard, but we can’t always prevent it.   Some machines have hardware DRM chips installed, but not all do.</a:t>
            </a:r>
          </a:p>
          <a:p>
            <a:pPr marL="0" marR="0" lvl="0" indent="0" defTabSz="457200" eaLnBrk="1" fontAlgn="auto" latinLnBrk="0" hangingPunct="1">
              <a:lnSpc>
                <a:spcPct val="117999"/>
              </a:lnSpc>
              <a:spcBef>
                <a:spcPts val="0"/>
              </a:spcBef>
              <a:spcAft>
                <a:spcPts val="0"/>
              </a:spcAft>
              <a:buClrTx/>
              <a:buSzTx/>
              <a:buFontTx/>
              <a:buNone/>
              <a:tabLst/>
              <a:defRPr/>
            </a:pPr>
            <a:endParaRPr lang="en-US" sz="2200" dirty="0">
              <a:effectLst/>
              <a:latin typeface="+mn-lt"/>
              <a:ea typeface="+mn-ea"/>
              <a:cs typeface="+mn-cs"/>
              <a:sym typeface="Helvetica Neue"/>
            </a:endParaRPr>
          </a:p>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(read slide)</a:t>
            </a:r>
          </a:p>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Should this go in our frontend code?  No, no way!</a:t>
            </a:r>
          </a:p>
        </p:txBody>
      </p:sp>
    </p:spTree>
    <p:extLst>
      <p:ext uri="{BB962C8B-B14F-4D97-AF65-F5344CB8AC3E}">
        <p14:creationId xmlns:p14="http://schemas.microsoft.com/office/powerpoint/2010/main" val="22398263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one is easy to fix: move that sensitive code into our backend, which we should, hopefully, trust to faithfully execute the code</a:t>
            </a:r>
          </a:p>
        </p:txBody>
      </p:sp>
    </p:spTree>
    <p:extLst>
      <p:ext uri="{BB962C8B-B14F-4D97-AF65-F5344CB8AC3E}">
        <p14:creationId xmlns:p14="http://schemas.microsoft.com/office/powerpoint/2010/main" val="1663814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From the point of view of the server, the user is malicious.  But there are lots of trust relationships here: does the server trust that this request really came from the user?  Does the user trust that response really came from the server?  Does the user trust that the server’s response is honest?  Does the user trust the server not to leak the user’s data to some third party (e.g. Zoom apparently was leaking data to Facebook at one point).</a:t>
            </a:r>
          </a:p>
        </p:txBody>
      </p:sp>
    </p:spTree>
    <p:extLst>
      <p:ext uri="{BB962C8B-B14F-4D97-AF65-F5344CB8AC3E}">
        <p14:creationId xmlns:p14="http://schemas.microsoft.com/office/powerpoint/2010/main" val="36692356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next class of threat that we will consider is untrusted user inputs. Imagine that we have solved our problem of “do we trust where the code runs” by running that code on our own server that we control. Surely, we still receive inputs from users, who we might not trust.</a:t>
            </a:r>
          </a:p>
          <a:p>
            <a:endParaRPr lang="en-US" dirty="0"/>
          </a:p>
          <a:p>
            <a:r>
              <a:rPr lang="en-US" dirty="0"/>
              <a:t>Here is a pop-culture reference from XKCD that makes jest of this class of threat</a:t>
            </a:r>
          </a:p>
        </p:txBody>
      </p:sp>
    </p:spTree>
    <p:extLst>
      <p:ext uri="{BB962C8B-B14F-4D97-AF65-F5344CB8AC3E}">
        <p14:creationId xmlns:p14="http://schemas.microsoft.com/office/powerpoint/2010/main" val="26326377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a concrete example of how this threat can be realized in a common web app, even one that doesn’t use a database. (remind of purpose of transcript server ,what this graphic shows)</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Click build: We’ll see how it is possible for a malicious attacker to create a link to our own rest example transcript server that, when accessed, shows content that we (the authors of the transcript server) did not intend</a:t>
            </a:r>
          </a:p>
        </p:txBody>
      </p:sp>
    </p:spTree>
    <p:extLst>
      <p:ext uri="{BB962C8B-B14F-4D97-AF65-F5344CB8AC3E}">
        <p14:creationId xmlns:p14="http://schemas.microsoft.com/office/powerpoint/2010/main" val="39661055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How do such threats occur?</a:t>
            </a:r>
          </a:p>
          <a:p>
            <a:r>
              <a:rPr lang="en-US" dirty="0"/>
              <a:t>Here is the code for the express handler that generates the page in the screenshot.</a:t>
            </a:r>
          </a:p>
        </p:txBody>
      </p:sp>
    </p:spTree>
    <p:extLst>
      <p:ext uri="{BB962C8B-B14F-4D97-AF65-F5344CB8AC3E}">
        <p14:creationId xmlns:p14="http://schemas.microsoft.com/office/powerpoint/2010/main" val="19795266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Notice that there is a user input (the student ID) that flows directly into the response</a:t>
            </a:r>
          </a:p>
        </p:txBody>
      </p:sp>
    </p:spTree>
    <p:extLst>
      <p:ext uri="{BB962C8B-B14F-4D97-AF65-F5344CB8AC3E}">
        <p14:creationId xmlns:p14="http://schemas.microsoft.com/office/powerpoint/2010/main" val="2018569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740401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If, instead of submitting a simple number, the user submits a malicious string like this one, it will allow the attacker to render html of their choosing on the user’s page.  When the server returns the 404, the browser renders the error message that came along with it, which includes the malicious html shown.</a:t>
            </a:r>
          </a:p>
          <a:p>
            <a:endParaRPr lang="en-US" dirty="0"/>
          </a:p>
          <a:p>
            <a:r>
              <a:rPr lang="en-US" dirty="0"/>
              <a:t>When you open this link in Chrome, it will show the alert on the left, and then the message on the right.  (Safari will reject this, but some sites actually depend on executing JS from the input)</a:t>
            </a:r>
          </a:p>
          <a:p>
            <a:endParaRPr lang="en-US" dirty="0"/>
          </a:p>
          <a:p>
            <a:r>
              <a:rPr lang="en-US" dirty="0"/>
              <a:t>Realistic XSS attacks might use this JS code to steal users’ credentials from their browser tab, or to perform a social engineering attack like this one</a:t>
            </a:r>
          </a:p>
        </p:txBody>
      </p:sp>
    </p:spTree>
    <p:extLst>
      <p:ext uri="{BB962C8B-B14F-4D97-AF65-F5344CB8AC3E}">
        <p14:creationId xmlns:p14="http://schemas.microsoft.com/office/powerpoint/2010/main" val="6683640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Untrusted user inputs can flow into even more risky parts of our app. For example: the Equifax data breach in 2017 that has thus-far cost the firm over 1.4 billion dollars was caused by a vulnerability in their web app, which allowed untrusted user input to flow into a part of the application that would then execute that input as java code.</a:t>
            </a:r>
          </a:p>
        </p:txBody>
      </p:sp>
    </p:spTree>
    <p:extLst>
      <p:ext uri="{BB962C8B-B14F-4D97-AF65-F5344CB8AC3E}">
        <p14:creationId xmlns:p14="http://schemas.microsoft.com/office/powerpoint/2010/main" val="39648524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think that we have learned a lesson and that we wouldn’t have this kind of vulnerability any more. As we will see in the next lesson, fully protecting against </a:t>
            </a:r>
            <a:r>
              <a:rPr lang="en-US" dirty="0" err="1"/>
              <a:t>vulnerabiltieis</a:t>
            </a:r>
            <a:r>
              <a:rPr lang="en-US" dirty="0"/>
              <a:t> like these is hard. The Log4J vulnerability this past fall was successfully used to compromise many networks, and (click build) was also due to an issue where user-controlled inputs could be executed as code on a trusted component (the directory/LDAP server in this case)</a:t>
            </a:r>
          </a:p>
        </p:txBody>
      </p:sp>
    </p:spTree>
    <p:extLst>
      <p:ext uri="{BB962C8B-B14F-4D97-AF65-F5344CB8AC3E}">
        <p14:creationId xmlns:p14="http://schemas.microsoft.com/office/powerpoint/2010/main" val="13658167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Lastly, we will consider, broadly, so-called software supply chain threats. This category of threat captures everything bad that might happen when we develop software.</a:t>
            </a:r>
          </a:p>
          <a:p>
            <a:br>
              <a:rPr lang="en-US" dirty="0"/>
            </a:br>
            <a:r>
              <a:rPr lang="en-US" dirty="0"/>
              <a:t>For example:</a:t>
            </a:r>
          </a:p>
          <a:p>
            <a:r>
              <a:rPr lang="en-US" dirty="0"/>
              <a:t>(Left) We often rely on many third-party dependencies. A motivated attacker might be able to (through some other vulnerabilities) be able to publish a malicious version of that package. There was a quite serious issue when a malicious version of an </a:t>
            </a:r>
            <a:r>
              <a:rPr lang="en-US" dirty="0" err="1"/>
              <a:t>eslint</a:t>
            </a:r>
            <a:r>
              <a:rPr lang="en-US" dirty="0"/>
              <a:t> package, </a:t>
            </a:r>
            <a:r>
              <a:rPr lang="en-US" dirty="0" err="1"/>
              <a:t>eslint</a:t>
            </a:r>
            <a:r>
              <a:rPr lang="en-US" dirty="0"/>
              <a:t>-scope was published. This was introduced when an </a:t>
            </a:r>
            <a:r>
              <a:rPr lang="en-US" dirty="0" err="1"/>
              <a:t>eslint</a:t>
            </a:r>
            <a:r>
              <a:rPr lang="en-US" dirty="0"/>
              <a:t>-scope developer used the same password on another website, did not use 2FA, and their password was leaked from the other website.  </a:t>
            </a:r>
          </a:p>
          <a:p>
            <a:endParaRPr lang="en-US" dirty="0"/>
          </a:p>
          <a:p>
            <a:r>
              <a:rPr lang="en-US" dirty="0"/>
              <a:t>(Right) The solar winds attack last year is also a high-profile software supply chain attack, where malicious actors were able to compromise the development process of a major software vendor and embed malware in the software that they then provided to clients.</a:t>
            </a:r>
          </a:p>
          <a:p>
            <a:endParaRPr lang="en-US" dirty="0"/>
          </a:p>
          <a:p>
            <a:r>
              <a:rPr lang="en-US" dirty="0"/>
              <a:t>This is a modern problem, stemming from the modern way we build software.</a:t>
            </a:r>
          </a:p>
        </p:txBody>
      </p:sp>
    </p:spTree>
    <p:extLst>
      <p:ext uri="{BB962C8B-B14F-4D97-AF65-F5344CB8AC3E}">
        <p14:creationId xmlns:p14="http://schemas.microsoft.com/office/powerpoint/2010/main" val="11354512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Next, we’ll see several approaches that we might consider to mitigate these three broad classes of threats, starting with the first.</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An unfortunate recurring theme that we will see in these defenses is that there is no silver bullet. An extremely motivated attacker (say, a nation-state like the US, China, or Russia) can likely, with enough time and resources, break into anything. But, we will see what we can do to increase the cost of that attack.</a:t>
            </a:r>
          </a:p>
        </p:txBody>
      </p:sp>
    </p:spTree>
    <p:extLst>
      <p:ext uri="{BB962C8B-B14F-4D97-AF65-F5344CB8AC3E}">
        <p14:creationId xmlns:p14="http://schemas.microsoft.com/office/powerpoint/2010/main" val="38116348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The obvious solution to “Code that runs in an untrusted environment” is to run that code in a trusted environment. However, this then brings up an immediate concern: how do we make sure that the USER can trust that they are really talking to our server (that we trust)? It would be bad if, a user who is logging into our app sends their username and password to a malicious server (not ours)</a:t>
            </a:r>
          </a:p>
        </p:txBody>
      </p:sp>
    </p:spTree>
    <p:extLst>
      <p:ext uri="{BB962C8B-B14F-4D97-AF65-F5344CB8AC3E}">
        <p14:creationId xmlns:p14="http://schemas.microsoft.com/office/powerpoint/2010/main" val="410481765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Broadly, the threat is that some malicious actor might be able to intercept the user’s communication with our trusted server, breaking confidentiality and integrity of that data</a:t>
            </a:r>
          </a:p>
        </p:txBody>
      </p:sp>
    </p:spTree>
    <p:extLst>
      <p:ext uri="{BB962C8B-B14F-4D97-AF65-F5344CB8AC3E}">
        <p14:creationId xmlns:p14="http://schemas.microsoft.com/office/powerpoint/2010/main" val="87221893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SSL solves this problem by encrypting traffic between the user and the server, and providing the user with a certificate that the user can trust to identify that the server is really who it says it is (</a:t>
            </a:r>
            <a:r>
              <a:rPr lang="en-US" dirty="0" err="1"/>
              <a:t>amazon.com</a:t>
            </a:r>
            <a:r>
              <a:rPr lang="en-US" dirty="0"/>
              <a:t> in this example)</a:t>
            </a:r>
          </a:p>
        </p:txBody>
      </p:sp>
    </p:spTree>
    <p:extLst>
      <p:ext uri="{BB962C8B-B14F-4D97-AF65-F5344CB8AC3E}">
        <p14:creationId xmlns:p14="http://schemas.microsoft.com/office/powerpoint/2010/main" val="57771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Now, if there is a man-in-the-middle, the user can notice this immediately, and not transmit any information to the untrusted server</a:t>
            </a:r>
          </a:p>
        </p:txBody>
      </p:sp>
    </p:spTree>
    <p:extLst>
      <p:ext uri="{BB962C8B-B14F-4D97-AF65-F5344CB8AC3E}">
        <p14:creationId xmlns:p14="http://schemas.microsoft.com/office/powerpoint/2010/main" val="17049957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How does SSL work? Is it a perfect solution?</a:t>
            </a:r>
          </a:p>
          <a:p>
            <a:r>
              <a:rPr lang="en-US" dirty="0"/>
              <a:t>(read slide)</a:t>
            </a:r>
          </a:p>
        </p:txBody>
      </p:sp>
    </p:spTree>
    <p:extLst>
      <p:ext uri="{BB962C8B-B14F-4D97-AF65-F5344CB8AC3E}">
        <p14:creationId xmlns:p14="http://schemas.microsoft.com/office/powerpoint/2010/main" val="29041134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xfrm>
            <a:off x="381000" y="685800"/>
            <a:ext cx="6096000" cy="3429000"/>
          </a:xfrm>
          <a:prstGeom prst="rect">
            <a:avLst/>
          </a:prstGeom>
        </p:spPr>
        <p:txBody>
          <a:bodyPr/>
          <a:lstStyle/>
          <a:p>
            <a:endParaRPr/>
          </a:p>
        </p:txBody>
      </p:sp>
      <p:sp>
        <p:nvSpPr>
          <p:cNvPr id="137" name="Shape 137"/>
          <p:cNvSpPr>
            <a:spLocks noGrp="1"/>
          </p:cNvSpPr>
          <p:nvPr>
            <p:ph type="body" sz="quarter" idx="1"/>
          </p:nvPr>
        </p:nvSpPr>
        <p:spPr>
          <a:prstGeom prst="rect">
            <a:avLst/>
          </a:prstGeom>
        </p:spPr>
        <p:txBody>
          <a:bodyPr/>
          <a:lstStyle/>
          <a:p>
            <a:r>
              <a:rPr lang="en-US" dirty="0"/>
              <a:t>Security is often considered a broad functional requirement: systems are expected to be “secure”. As we’ll see in this lecture, security is a spectrum from “very secure” to ”not very secure”, but it’s also a spectrum in terms of the kind of security requirements that we consider. Here are three common security requirements.</a:t>
            </a:r>
          </a:p>
          <a:p>
            <a:endParaRPr lang="en-US" dirty="0"/>
          </a:p>
          <a:p>
            <a:r>
              <a:rPr dirty="0"/>
              <a:t>Confidentiality - is information disclosed to unauthorized parties? This is not privacy, because the end-user doesn’t get to make a choice. Might make privacy a sub-requirement of confidentiality</a:t>
            </a:r>
          </a:p>
          <a:p>
            <a:r>
              <a:rPr dirty="0"/>
              <a:t>Integrity - is our code or data tampered with, at rest, or in transit? usually more of a commercial interest. Someone downloads my customer database is not as bad to my business as someone destroying it</a:t>
            </a:r>
          </a:p>
          <a:p>
            <a:r>
              <a:rPr dirty="0"/>
              <a:t>Availability - Can someone prevent my system from otherwise functioning? note that leaving something unplugged solves confidentiality and integrity :)</a:t>
            </a:r>
            <a:endParaRPr lang="en-US" dirty="0"/>
          </a:p>
          <a:p>
            <a:endParaRPr lang="en-US" dirty="0"/>
          </a:p>
          <a:p>
            <a:r>
              <a:rPr lang="en-US" dirty="0"/>
              <a:t>Discussion: Think about recent examples of security vulnerabilities and how they violated these properties</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06764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another visualization of this.</a:t>
            </a:r>
          </a:p>
        </p:txBody>
      </p:sp>
    </p:spTree>
    <p:extLst>
      <p:ext uri="{BB962C8B-B14F-4D97-AF65-F5344CB8AC3E}">
        <p14:creationId xmlns:p14="http://schemas.microsoft.com/office/powerpoint/2010/main" val="12320184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works the other way, too.</a:t>
            </a:r>
          </a:p>
        </p:txBody>
      </p:sp>
    </p:spTree>
    <p:extLst>
      <p:ext uri="{BB962C8B-B14F-4D97-AF65-F5344CB8AC3E}">
        <p14:creationId xmlns:p14="http://schemas.microsoft.com/office/powerpoint/2010/main" val="15622207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Certificate authorities create SSL certificates using asymmetric (aka public/private key) cryptography.</a:t>
            </a:r>
          </a:p>
          <a:p>
            <a:endParaRPr lang="en-US" dirty="0"/>
          </a:p>
          <a:p>
            <a:r>
              <a:rPr lang="en-US" dirty="0"/>
              <a:t>Here is a a brief overview of the trust relationships when an SSL certificate is granted, and when it is checked by a browser.</a:t>
            </a:r>
          </a:p>
          <a:p>
            <a:endParaRPr lang="en-US" dirty="0"/>
          </a:p>
          <a:p>
            <a:r>
              <a:rPr lang="en-US" dirty="0"/>
              <a:t>The process starts out as follows:</a:t>
            </a:r>
          </a:p>
          <a:p>
            <a:pPr marL="342900" indent="-342900">
              <a:buFont typeface="Arial" panose="020B0604020202020204" pitchFamily="34" charset="0"/>
              <a:buChar char="•"/>
            </a:pPr>
            <a:r>
              <a:rPr lang="en-US" dirty="0" err="1"/>
              <a:t>Amazon.com</a:t>
            </a:r>
            <a:r>
              <a:rPr lang="en-US" dirty="0"/>
              <a:t> has some public key and private key</a:t>
            </a:r>
          </a:p>
          <a:p>
            <a:pPr marL="342900" indent="-342900">
              <a:buFont typeface="Arial" panose="020B0604020202020204" pitchFamily="34" charset="0"/>
              <a:buChar char="•"/>
            </a:pPr>
            <a:r>
              <a:rPr lang="en-US" dirty="0"/>
              <a:t>Certificate authority has some public key and private key</a:t>
            </a:r>
          </a:p>
          <a:p>
            <a:pPr marL="342900" indent="-342900">
              <a:buFont typeface="Arial" panose="020B0604020202020204" pitchFamily="34" charset="0"/>
              <a:buChar char="•"/>
            </a:pPr>
            <a:r>
              <a:rPr lang="en-US" dirty="0"/>
              <a:t>Everyone who trusts the CA has the CA’s public key. This is distributed with OS’s. That is, we must trust the CA.</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(build until proof of </a:t>
            </a:r>
            <a:r>
              <a:rPr lang="en-US" dirty="0" err="1"/>
              <a:t>amazon.com</a:t>
            </a:r>
            <a:r>
              <a:rPr lang="en-US" dirty="0"/>
              <a:t> appears on right) To acquire a certificate, </a:t>
            </a:r>
            <a:r>
              <a:rPr lang="en-US" dirty="0" err="1"/>
              <a:t>Amazon.com</a:t>
            </a:r>
            <a:r>
              <a:rPr lang="en-US" dirty="0"/>
              <a:t> will share their public key and some real-world proof that they are </a:t>
            </a:r>
            <a:r>
              <a:rPr lang="en-US" dirty="0" err="1"/>
              <a:t>amazon.com</a:t>
            </a:r>
            <a:r>
              <a:rPr lang="en-US" dirty="0"/>
              <a:t> to the CA</a:t>
            </a:r>
          </a:p>
          <a:p>
            <a:pPr marL="342900" indent="-342900">
              <a:buFont typeface="Arial" panose="020B0604020202020204" pitchFamily="34" charset="0"/>
              <a:buChar char="•"/>
            </a:pPr>
            <a:r>
              <a:rPr lang="en-US" dirty="0"/>
              <a:t>(build until certificate appears and moves back to left) the CA will use their private key to sign amazon’s public key, noting that they are endorsing this public key as being held by </a:t>
            </a:r>
            <a:r>
              <a:rPr lang="en-US" dirty="0" err="1"/>
              <a:t>amazon.com</a:t>
            </a:r>
            <a:endParaRPr lang="en-US" dirty="0"/>
          </a:p>
          <a:p>
            <a:pPr marL="342900" indent="-342900">
              <a:buFont typeface="Arial" panose="020B0604020202020204" pitchFamily="34" charset="0"/>
              <a:buChar char="•"/>
            </a:pPr>
            <a:r>
              <a:rPr lang="en-US" dirty="0"/>
              <a:t>(build once) then, when we visit </a:t>
            </a:r>
            <a:r>
              <a:rPr lang="en-US" dirty="0" err="1"/>
              <a:t>amazon.com</a:t>
            </a:r>
            <a:r>
              <a:rPr lang="en-US" dirty="0"/>
              <a:t>, the server will present its certificate, which our browser can validate by checking that it is signed by the CA’s private key (which we do using the public key)</a:t>
            </a:r>
          </a:p>
        </p:txBody>
      </p:sp>
    </p:spTree>
    <p:extLst>
      <p:ext uri="{BB962C8B-B14F-4D97-AF65-F5344CB8AC3E}">
        <p14:creationId xmlns:p14="http://schemas.microsoft.com/office/powerpoint/2010/main" val="9411285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Remember what we said before: you have to trust *somebody*.  In this application, you have to trust the “root Certificate Authority”, just like you trust the root DNS servers.</a:t>
            </a:r>
          </a:p>
          <a:p>
            <a:endParaRPr lang="en-US" dirty="0"/>
          </a:p>
          <a:p>
            <a:r>
              <a:rPr lang="en-US" dirty="0"/>
              <a:t>(read slide)</a:t>
            </a:r>
          </a:p>
        </p:txBody>
      </p:sp>
    </p:spTree>
    <p:extLst>
      <p:ext uri="{BB962C8B-B14F-4D97-AF65-F5344CB8AC3E}">
        <p14:creationId xmlns:p14="http://schemas.microsoft.com/office/powerpoint/2010/main" val="26902866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 build in the two examples, both of which involved CA compromises)</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As we saw, placing code in a trusted environment and using SSL to protect communication between trusted components is a great approach to mitigate threats to our execution environment (although it’s not a silver bullet).</a:t>
            </a:r>
          </a:p>
          <a:p>
            <a:endParaRPr lang="en-US" dirty="0"/>
          </a:p>
        </p:txBody>
      </p:sp>
    </p:spTree>
    <p:extLst>
      <p:ext uri="{BB962C8B-B14F-4D97-AF65-F5344CB8AC3E}">
        <p14:creationId xmlns:p14="http://schemas.microsoft.com/office/powerpoint/2010/main" val="37157508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Next, we’ll discuss threats posed by untrusted user inputs</a:t>
            </a:r>
          </a:p>
          <a:p>
            <a:endParaRPr lang="en-US" dirty="0"/>
          </a:p>
          <a:p>
            <a:r>
              <a:rPr lang="en-US" dirty="0"/>
              <a:t>(read slide)</a:t>
            </a:r>
          </a:p>
          <a:p>
            <a:endParaRPr lang="en-US" dirty="0"/>
          </a:p>
          <a:p>
            <a:r>
              <a:rPr lang="en-US" dirty="0"/>
              <a:t>Example shows input validation (Good), but it also seems pretty dumb to restrict the space of passwords to not include special characters besides those 5, both in terms of usability (annoying) and security (passwords are easier to guess because fewer possible characters).</a:t>
            </a:r>
          </a:p>
        </p:txBody>
      </p:sp>
    </p:spTree>
    <p:extLst>
      <p:ext uri="{BB962C8B-B14F-4D97-AF65-F5344CB8AC3E}">
        <p14:creationId xmlns:p14="http://schemas.microsoft.com/office/powerpoint/2010/main" val="33535486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are some other possibilities for mitigating risks from untrusted inputs.</a:t>
            </a:r>
          </a:p>
          <a:p>
            <a:r>
              <a:rPr lang="en-US" dirty="0"/>
              <a:t>(read slide, some notes below)</a:t>
            </a:r>
          </a:p>
          <a:p>
            <a:endParaRPr lang="en-US" dirty="0"/>
          </a:p>
          <a:p>
            <a:r>
              <a:rPr lang="en-US" dirty="0"/>
              <a:t>Query languages might have “safe” </a:t>
            </a:r>
            <a:r>
              <a:rPr lang="en-US" dirty="0" err="1"/>
              <a:t>apis</a:t>
            </a:r>
            <a:r>
              <a:rPr lang="en-US" dirty="0"/>
              <a:t> and “unsafe” APIs, where the “Safe” APIs automatically perform some sanitization, allowing you to add place-holders for arguments to a query that YOU define, where the user-controlled input can ONLY flow into a specific part of the query (preventing the attacker from constructing their own query)</a:t>
            </a:r>
          </a:p>
          <a:p>
            <a:endParaRPr lang="en-US" dirty="0"/>
          </a:p>
          <a:p>
            <a:r>
              <a:rPr lang="en-US" dirty="0"/>
              <a:t>Last bullet is about avoiding C, buffer overflows, etc.  Typescript and other “safe” languages always check array indices, so this is not a problem there, but there’s a cost in runtime or power.</a:t>
            </a:r>
          </a:p>
        </p:txBody>
      </p:sp>
    </p:spTree>
    <p:extLst>
      <p:ext uri="{BB962C8B-B14F-4D97-AF65-F5344CB8AC3E}">
        <p14:creationId xmlns:p14="http://schemas.microsoft.com/office/powerpoint/2010/main" val="20646787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“software supply chain” includes many potential points of weakness. We might need to consider threats at each phase of the software development and deployment process, including:</a:t>
            </a:r>
          </a:p>
          <a:p>
            <a:pPr marL="342900" indent="-342900">
              <a:buFont typeface="Arial" panose="020B0604020202020204" pitchFamily="34" charset="0"/>
              <a:buChar char="•"/>
            </a:pPr>
            <a:r>
              <a:rPr lang="en-US" dirty="0"/>
              <a:t>External dependencies: potential for malicious dependencies</a:t>
            </a:r>
          </a:p>
          <a:p>
            <a:pPr marL="342900" indent="-342900">
              <a:buFont typeface="Arial" panose="020B0604020202020204" pitchFamily="34" charset="0"/>
              <a:buChar char="•"/>
            </a:pPr>
            <a:r>
              <a:rPr lang="en-US" dirty="0"/>
              <a:t>In-house code: potential for insider attack (a developer who is either malicious, or whose laptop has been otherwise compromised through another vulnerability)</a:t>
            </a:r>
          </a:p>
          <a:p>
            <a:pPr marL="342900" indent="-342900">
              <a:buFont typeface="Arial" panose="020B0604020202020204" pitchFamily="34" charset="0"/>
              <a:buChar char="•"/>
            </a:pPr>
            <a:r>
              <a:rPr lang="en-US" dirty="0"/>
              <a:t>Build process: potential for build system to be compromised through another vulnerability or insider attack</a:t>
            </a:r>
          </a:p>
          <a:p>
            <a:pPr marL="342900" indent="-342900">
              <a:buFont typeface="Arial" panose="020B0604020202020204" pitchFamily="34" charset="0"/>
              <a:buChar char="•"/>
            </a:pPr>
            <a:r>
              <a:rPr lang="en-US" dirty="0"/>
              <a:t>Distribution process: potential for a malicious update to be pushed out to your customers</a:t>
            </a:r>
          </a:p>
          <a:p>
            <a:pPr marL="342900" indent="-342900">
              <a:buFont typeface="Arial" panose="020B0604020202020204" pitchFamily="34" charset="0"/>
              <a:buChar char="•"/>
            </a:pPr>
            <a:r>
              <a:rPr lang="en-US" dirty="0"/>
              <a:t>Operating environment: potential for other threats in the operating environment to result in a compromise of our software</a:t>
            </a:r>
          </a:p>
        </p:txBody>
      </p:sp>
    </p:spTree>
    <p:extLst>
      <p:ext uri="{BB962C8B-B14F-4D97-AF65-F5344CB8AC3E}">
        <p14:creationId xmlns:p14="http://schemas.microsoft.com/office/powerpoint/2010/main" val="156915025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While we could easily solve problems in our own code by bolting on some useful additional components (like using SSL), it’s not so easy to solve threats to our software supply chain process – there need to be process-based solutions for these process-based problems.</a:t>
            </a:r>
          </a:p>
          <a:p>
            <a:endParaRPr lang="en-US" dirty="0"/>
          </a:p>
          <a:p>
            <a:r>
              <a:rPr lang="en-US" dirty="0"/>
              <a:t>These kinds of threats are currently some of the most-talked about (and most feared) because they are complex to defend against.</a:t>
            </a:r>
          </a:p>
          <a:p>
            <a:endParaRPr lang="en-US" dirty="0"/>
          </a:p>
          <a:p>
            <a:r>
              <a:rPr lang="en-US" dirty="0"/>
              <a:t>For example: how do we audit dependencies? Who does that, and when? What is “secure enough” for a dependency?</a:t>
            </a:r>
          </a:p>
          <a:p>
            <a:endParaRPr lang="en-US" dirty="0"/>
          </a:p>
          <a:p>
            <a:r>
              <a:rPr lang="en-US" dirty="0"/>
              <a:t>Who loves needing to do 2FA for every time you sign into canvas? How much worse is it if you had to do it for each git commit?</a:t>
            </a:r>
          </a:p>
          <a:p>
            <a:endParaRPr lang="en-US" dirty="0"/>
          </a:p>
          <a:p>
            <a:r>
              <a:rPr lang="en-US" dirty="0"/>
              <a:t>Signatures are useful only insofar as we trust the signer. If a developer’s computer is compromised (say, through a phishing attack), what good is that signature? Same for distribution.</a:t>
            </a:r>
          </a:p>
          <a:p>
            <a:endParaRPr lang="en-US" dirty="0"/>
          </a:p>
          <a:p>
            <a:r>
              <a:rPr lang="en-US" dirty="0"/>
              <a:t>Perhaps the best news-you-can-use here is to isolate each application in its own container or VM, reducing the scope of security breaches to be isolated within that environment and not directly impacting other </a:t>
            </a:r>
            <a:r>
              <a:rPr lang="en-US" dirty="0" err="1"/>
              <a:t>applicaitons</a:t>
            </a:r>
            <a:endParaRPr lang="en-US" dirty="0"/>
          </a:p>
        </p:txBody>
      </p:sp>
    </p:spTree>
    <p:extLst>
      <p:ext uri="{BB962C8B-B14F-4D97-AF65-F5344CB8AC3E}">
        <p14:creationId xmlns:p14="http://schemas.microsoft.com/office/powerpoint/2010/main" val="3460412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dirty="0"/>
              <a:t>Before getting into software security, let’s talk a bit about physical security. Imagine that you have just moved to a new house, and someone just moved out. Are there things that you would want to do to secure your belongings?</a:t>
            </a:r>
            <a:br>
              <a:rPr dirty="0"/>
            </a:br>
            <a:r>
              <a:rPr dirty="0"/>
              <a:t>For instance - do you change the locks? Maybe you are concerned that the former tenant still has keys.</a:t>
            </a:r>
            <a:endParaRPr lang="en-US" dirty="0"/>
          </a:p>
          <a:p>
            <a:endParaRPr lang="en-US" dirty="0"/>
          </a:p>
          <a:p>
            <a:r>
              <a:rPr lang="en-US" dirty="0"/>
              <a:t>(Walk through example, then ultimately point out that you live in a house with lots of glass: should you put grates on the windows, or replace them with blast doors??)</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Study included 1.4m security-sensitive packages on NPM – those that are depended on by others, and also have a license, a source code repository, and are not deprecated.</a:t>
            </a:r>
          </a:p>
          <a:p>
            <a:endParaRPr lang="en-US" dirty="0"/>
          </a:p>
          <a:p>
            <a:r>
              <a:rPr lang="en-US" dirty="0"/>
              <a:t>The graphic shows how an attacker might find a popular package to take over, starting from popular packages (top 10k by dependents and top 10k by downloads), then filtering to those that are not actively maintained (unlikely that anyone is carefully looking), then those that have email addresses that are expired. Then, for those 1,108 emails, we find the emails with domains that are available for sale by a registrar, finding 15 domains, that if purchased, would allow an attacker to reset the maintainer’s password, allowing takeover of 891 of these popular packages.</a:t>
            </a:r>
          </a:p>
          <a:p>
            <a:endParaRPr lang="en-US" dirty="0"/>
          </a:p>
          <a:p>
            <a:r>
              <a:rPr lang="en-US" dirty="0"/>
              <a:t>Whose job is it to fix this? NPM’s business model is really to sell premium products to enterprise customers.  Does that give them an incentive to fix this?  Who else could do it?  (This paper was supported in part by Microsoft, which owns </a:t>
            </a:r>
            <a:r>
              <a:rPr lang="en-US" dirty="0" err="1"/>
              <a:t>github</a:t>
            </a:r>
            <a:r>
              <a:rPr lang="en-US" dirty="0"/>
              <a:t>)</a:t>
            </a:r>
          </a:p>
        </p:txBody>
      </p:sp>
    </p:spTree>
    <p:extLst>
      <p:ext uri="{BB962C8B-B14F-4D97-AF65-F5344CB8AC3E}">
        <p14:creationId xmlns:p14="http://schemas.microsoft.com/office/powerpoint/2010/main" val="266357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where do we stand? We have discussed some threats, and some broad classes of defenses. Each of these defenses comes at some cost.</a:t>
            </a:r>
          </a:p>
          <a:p>
            <a:endParaRPr lang="en-US" dirty="0"/>
          </a:p>
        </p:txBody>
      </p:sp>
    </p:spTree>
    <p:extLst>
      <p:ext uri="{BB962C8B-B14F-4D97-AF65-F5344CB8AC3E}">
        <p14:creationId xmlns:p14="http://schemas.microsoft.com/office/powerpoint/2010/main" val="34871785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good place to start with determine what to do about security in a particular application is to consider the common security risks for that kind of application.</a:t>
            </a:r>
          </a:p>
          <a:p>
            <a:endParaRPr lang="en-US" dirty="0"/>
          </a:p>
          <a:p>
            <a:r>
              <a:rPr lang="en-US" dirty="0"/>
              <a:t>In the context of web apps, the trade group OWASP (Open Web Application Security Project ™) maintains a top-ten ranking based on their severity and frequency. (The word “Risk” is intended to include frequency, severity, and likely cost of harm) Here are the top 5. We will discuss these specific vulnerabilities, and strategies that you can use to defend against them.</a:t>
            </a:r>
          </a:p>
        </p:txBody>
      </p:sp>
    </p:spTree>
    <p:extLst>
      <p:ext uri="{BB962C8B-B14F-4D97-AF65-F5344CB8AC3E}">
        <p14:creationId xmlns:p14="http://schemas.microsoft.com/office/powerpoint/2010/main" val="39753349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Broken access controls are the most common class of vulnerability on OWASP’s 2021 list, and involve issues such as:</a:t>
            </a:r>
          </a:p>
          <a:p>
            <a:pPr marL="342900" indent="-342900">
              <a:buFont typeface="Arial" panose="020B0604020202020204" pitchFamily="34" charset="0"/>
              <a:buChar char="•"/>
            </a:pPr>
            <a:r>
              <a:rPr lang="en-US" dirty="0"/>
              <a:t>Bypassing access control checks by tampering with URLs or directly making API requests</a:t>
            </a:r>
          </a:p>
          <a:p>
            <a:pPr marL="342900" indent="-342900">
              <a:buFont typeface="Arial" panose="020B0604020202020204" pitchFamily="34" charset="0"/>
              <a:buChar char="•"/>
            </a:pPr>
            <a:r>
              <a:rPr lang="en-US" dirty="0"/>
              <a:t>Permit viewing/editing of other users’ content that is normally protected by “secret” URLs, where those secret identifiers are inadvertently disclosed</a:t>
            </a:r>
          </a:p>
          <a:p>
            <a:pPr marL="342900" indent="-342900">
              <a:buFont typeface="Arial" panose="020B0604020202020204" pitchFamily="34" charset="0"/>
              <a:buChar char="•"/>
            </a:pPr>
            <a:r>
              <a:rPr lang="en-US" dirty="0"/>
              <a:t>Privilege escalation – attackers can masquerade as other users</a:t>
            </a:r>
          </a:p>
          <a:p>
            <a:pPr marL="342900" indent="-342900">
              <a:buFont typeface="Arial" panose="020B0604020202020204" pitchFamily="34" charset="0"/>
              <a:buChar char="•"/>
            </a:pPr>
            <a:endParaRPr lang="en-US" dirty="0"/>
          </a:p>
          <a:p>
            <a:pPr marL="0" indent="0">
              <a:buFont typeface="Arial" panose="020B0604020202020204" pitchFamily="34" charset="0"/>
              <a:buNone/>
            </a:pPr>
            <a:r>
              <a:rPr lang="en-US" dirty="0"/>
              <a:t>(click)</a:t>
            </a:r>
          </a:p>
          <a:p>
            <a:pPr marL="0" indent="0">
              <a:buFont typeface="Arial" panose="020B0604020202020204" pitchFamily="34" charset="0"/>
              <a:buNone/>
            </a:pPr>
            <a:r>
              <a:rPr lang="en-US" dirty="0"/>
              <a:t>But doing this securely requires considerable expertise.   A widely-used component is likely to do a better job than you can.</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(click)</a:t>
            </a:r>
          </a:p>
          <a:p>
            <a:pPr marL="0" indent="0">
              <a:buFont typeface="Arial" panose="020B0604020202020204" pitchFamily="34" charset="0"/>
              <a:buNone/>
            </a:pPr>
            <a:r>
              <a:rPr lang="en-US" dirty="0"/>
              <a:t>“Auth 0” is a third-party service that provides a generic authentication and access management for your application. Using a third-party service like this that can be trusted to “do this right” is a great software engineering strategy.</a:t>
            </a:r>
          </a:p>
        </p:txBody>
      </p:sp>
    </p:spTree>
    <p:extLst>
      <p:ext uri="{BB962C8B-B14F-4D97-AF65-F5344CB8AC3E}">
        <p14:creationId xmlns:p14="http://schemas.microsoft.com/office/powerpoint/2010/main" val="87665128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second risk on the OWASP list is that of Cryptographic Failure.  </a:t>
            </a:r>
          </a:p>
          <a:p>
            <a:r>
              <a:rPr lang="en-US" dirty="0"/>
              <a:t>There are a few strategies that apply generally</a:t>
            </a:r>
          </a:p>
          <a:p>
            <a:r>
              <a:rPr lang="en-US" dirty="0"/>
              <a:t>(read slide)</a:t>
            </a:r>
          </a:p>
          <a:p>
            <a:r>
              <a:rPr lang="en-US" dirty="0"/>
              <a:t>Validation -&gt; certificates that you issue should be relatively short time-limited to limit damage in case they are compromised. </a:t>
            </a:r>
          </a:p>
          <a:p>
            <a:r>
              <a:rPr lang="en-US" dirty="0"/>
              <a:t>Certificates you use may have been compromised or may have expired. So it is important to check and not ignore expiration date of certificate</a:t>
            </a:r>
          </a:p>
          <a:p>
            <a:r>
              <a:rPr lang="en-US" dirty="0"/>
              <a:t>Application secrets – we talked about that last week in the context of static analysis, the right side shows the example we looked at last week.</a:t>
            </a:r>
          </a:p>
        </p:txBody>
      </p:sp>
    </p:spTree>
    <p:extLst>
      <p:ext uri="{BB962C8B-B14F-4D97-AF65-F5344CB8AC3E}">
        <p14:creationId xmlns:p14="http://schemas.microsoft.com/office/powerpoint/2010/main" val="315598560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noRot="1" noChangeAspect="1"/>
          </p:cNvSpPr>
          <p:nvPr>
            <p:ph type="sldImg"/>
          </p:nvPr>
        </p:nvSpPr>
        <p:spPr>
          <a:xfrm>
            <a:off x="381000" y="685800"/>
            <a:ext cx="6096000" cy="3429000"/>
          </a:xfrm>
          <a:prstGeom prst="rect">
            <a:avLst/>
          </a:prstGeom>
        </p:spPr>
        <p:txBody>
          <a:bodyPr/>
          <a:lstStyle/>
          <a:p>
            <a:endParaRPr/>
          </a:p>
        </p:txBody>
      </p:sp>
      <p:sp>
        <p:nvSpPr>
          <p:cNvPr id="241" name="Shape 241"/>
          <p:cNvSpPr>
            <a:spLocks noGrp="1"/>
          </p:cNvSpPr>
          <p:nvPr>
            <p:ph type="body" sz="quarter" idx="1"/>
          </p:nvPr>
        </p:nvSpPr>
        <p:spPr>
          <a:prstGeom prst="rect">
            <a:avLst/>
          </a:prstGeom>
        </p:spPr>
        <p:txBody>
          <a:bodyPr/>
          <a:lstStyle/>
          <a:p>
            <a:r>
              <a:rPr lang="en-US" dirty="0"/>
              <a:t>Automated credential checkers can help detect secrets that get inadvertently checked into a repository. We discussed this static analysis last week.</a:t>
            </a:r>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Simply using a secret detection tool isn’t enough. This is an interesting study (published 3/22-- just last week!)</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(Read slide for key findings)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Discussion:</a:t>
            </a:r>
          </a:p>
          <a:p>
            <a:pPr marL="0" marR="0" lvl="0" indent="0" defTabSz="457200" eaLnBrk="1" fontAlgn="auto" latinLnBrk="0" hangingPunct="1">
              <a:lnSpc>
                <a:spcPct val="117999"/>
              </a:lnSpc>
              <a:spcBef>
                <a:spcPts val="0"/>
              </a:spcBef>
              <a:spcAft>
                <a:spcPts val="0"/>
              </a:spcAft>
              <a:buClrTx/>
              <a:buSzTx/>
              <a:buFontTx/>
              <a:buNone/>
              <a:tabLst/>
              <a:defRPr/>
            </a:pPr>
            <a:r>
              <a:rPr lang="en-US" dirty="0"/>
              <a:t>Bypassing warnings for false positives (e.g. not an actual credential) are reasonable (although perhaps annoying); the remaining reasons that are “development related” such as:</a:t>
            </a:r>
            <a:br>
              <a:rPr lang="en-US" dirty="0"/>
            </a:br>
            <a:r>
              <a:rPr lang="en-US" dirty="0"/>
              <a:t>* </a:t>
            </a:r>
            <a:r>
              <a:rPr lang="en-US" sz="2200" dirty="0">
                <a:effectLst/>
                <a:latin typeface="+mn-lt"/>
                <a:ea typeface="+mn-ea"/>
                <a:cs typeface="+mn-cs"/>
                <a:sym typeface="Helvetica Neue"/>
              </a:rPr>
              <a:t>It is not a production credential (for example, it is a credential for a non-shipping prototype) </a:t>
            </a:r>
            <a:endParaRPr lang="en-US" dirty="0"/>
          </a:p>
          <a:p>
            <a:pPr marL="342900" marR="0" lvl="0" indent="-342900"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US" sz="2200" dirty="0">
                <a:effectLst/>
                <a:latin typeface="+mn-lt"/>
                <a:ea typeface="+mn-ea"/>
                <a:cs typeface="+mn-cs"/>
                <a:sym typeface="Helvetica Neue"/>
              </a:rPr>
              <a:t>The credential doesn’t protect any data, service, etc., with significant security value</a:t>
            </a:r>
            <a:endParaRPr lang="en-US" dirty="0"/>
          </a:p>
          <a:p>
            <a:r>
              <a:rPr lang="en-US" dirty="0"/>
              <a:t>Rely on judgement calls of the developer that do not reflect overall security model. Many successful attacks rely on chaining multiple vulnerabilities together, getting a foothold in one system to then be able to access another. These kinds of judgement calls should not be made at the level of individual developers who may not see the whole security landscape.</a:t>
            </a:r>
          </a:p>
          <a:p>
            <a:endParaRPr lang="en-US" dirty="0"/>
          </a:p>
          <a:p>
            <a:r>
              <a:rPr lang="en-US" dirty="0"/>
              <a:t>Other reasons why secrets not promptly removed:</a:t>
            </a:r>
          </a:p>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 Removing the credential now would break services. etc., that belong to other teams </a:t>
            </a:r>
            <a:endParaRPr lang="en-US" dirty="0"/>
          </a:p>
          <a:p>
            <a:pPr marL="342900" marR="0" lvl="0" indent="-342900"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US" sz="2200" dirty="0">
                <a:effectLst/>
                <a:latin typeface="+mn-lt"/>
                <a:ea typeface="+mn-ea"/>
                <a:cs typeface="+mn-cs"/>
                <a:sym typeface="Helvetica Neue"/>
              </a:rPr>
              <a:t>We were not sure what secret management/other solution we can use to resolve the problem. </a:t>
            </a:r>
          </a:p>
          <a:p>
            <a:pPr marL="0" marR="0" lvl="0" indent="0" defTabSz="457200" eaLnBrk="1" fontAlgn="auto" latinLnBrk="0" hangingPunct="1">
              <a:lnSpc>
                <a:spcPct val="117999"/>
              </a:lnSpc>
              <a:spcBef>
                <a:spcPts val="0"/>
              </a:spcBef>
              <a:spcAft>
                <a:spcPts val="0"/>
              </a:spcAft>
              <a:buClrTx/>
              <a:buSzTx/>
              <a:buFont typeface="Arial" panose="020B0604020202020204" pitchFamily="34" charset="0"/>
              <a:buNone/>
              <a:tabLst/>
              <a:defRPr/>
            </a:pPr>
            <a:r>
              <a:rPr lang="en-US" sz="2200" dirty="0">
                <a:effectLst/>
                <a:latin typeface="+mn-lt"/>
                <a:ea typeface="+mn-ea"/>
                <a:cs typeface="+mn-cs"/>
                <a:sym typeface="Helvetica Neue"/>
              </a:rPr>
              <a:t>(click)</a:t>
            </a:r>
            <a:endParaRPr lang="en-US" dirty="0"/>
          </a:p>
          <a:p>
            <a:r>
              <a:rPr lang="en-US" dirty="0"/>
              <a:t>These are process-related issues and require process-related solutions.</a:t>
            </a:r>
          </a:p>
        </p:txBody>
      </p:sp>
    </p:spTree>
    <p:extLst>
      <p:ext uri="{BB962C8B-B14F-4D97-AF65-F5344CB8AC3E}">
        <p14:creationId xmlns:p14="http://schemas.microsoft.com/office/powerpoint/2010/main" val="17551721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“Secret Management Tools” (sometimes called “vaults”) allow you to implement complex access policies.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(Read slide)</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Key idea is that you can use a system to dynamically authorize access to external secrets using internal secrets.</a:t>
            </a:r>
          </a:p>
          <a:p>
            <a:pPr marL="0" marR="0" lvl="0" indent="0" defTabSz="457200" eaLnBrk="1" fontAlgn="auto" latinLnBrk="0" hangingPunct="1">
              <a:lnSpc>
                <a:spcPct val="117999"/>
              </a:lnSpc>
              <a:spcBef>
                <a:spcPts val="0"/>
              </a:spcBef>
              <a:spcAft>
                <a:spcPts val="0"/>
              </a:spcAft>
              <a:buClrTx/>
              <a:buSzTx/>
              <a:buFontTx/>
              <a:buNone/>
              <a:tabLst/>
              <a:defRPr/>
            </a:pPr>
            <a:r>
              <a:rPr lang="en-US" dirty="0"/>
              <a:t>Left side of figure (identity validation) shows authentication methods that clients (humans or machines) can use to prove their identity when requesting access to a secret credential. </a:t>
            </a:r>
          </a:p>
          <a:p>
            <a:pPr marL="0" marR="0" lvl="0" indent="0" defTabSz="457200" eaLnBrk="1" fontAlgn="auto" latinLnBrk="0" hangingPunct="1">
              <a:lnSpc>
                <a:spcPct val="117999"/>
              </a:lnSpc>
              <a:spcBef>
                <a:spcPts val="0"/>
              </a:spcBef>
              <a:spcAft>
                <a:spcPts val="0"/>
              </a:spcAft>
              <a:buClrTx/>
              <a:buSzTx/>
              <a:buFontTx/>
              <a:buNone/>
              <a:tabLst/>
              <a:defRPr/>
            </a:pPr>
            <a:r>
              <a:rPr lang="en-US" dirty="0"/>
              <a:t>Then, the vault checks policies that YOU define to say which users or services should have access to which secrets (bottom of figure, “authorization”)</a:t>
            </a:r>
          </a:p>
          <a:p>
            <a:pPr marL="0" marR="0" lvl="0" indent="0" defTabSz="457200" eaLnBrk="1" fontAlgn="auto" latinLnBrk="0" hangingPunct="1">
              <a:lnSpc>
                <a:spcPct val="117999"/>
              </a:lnSpc>
              <a:spcBef>
                <a:spcPts val="0"/>
              </a:spcBef>
              <a:spcAft>
                <a:spcPts val="0"/>
              </a:spcAft>
              <a:buClrTx/>
              <a:buSzTx/>
              <a:buFontTx/>
              <a:buNone/>
              <a:tabLst/>
              <a:defRPr/>
            </a:pPr>
            <a:r>
              <a:rPr lang="en-US" dirty="0"/>
              <a:t>Then, the right side of the figure shows various kinds of secrets that the vault might provide. Simplest form is providing access to key/value pairs (think about how GitHub actions stores “secrets” as simple key/value pairs, students added their </a:t>
            </a:r>
            <a:r>
              <a:rPr lang="en-US" dirty="0" err="1"/>
              <a:t>twilio</a:t>
            </a:r>
            <a:r>
              <a:rPr lang="en-US" dirty="0"/>
              <a:t> and Heroku secrets there).</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Vaults allow for much more powerful, automated behavior when providing secrets - they might be able to automatically generate time-limited secrets for specific providers. For example, instead of providing AWS credentials, the vault might use its own AWS credentials to generate new, short-lived (e.g. 24 hours?) credentials that can be used to access the relevant AWS services. This limits the exposure of these secrets: even if they are breached, after a day the risk subsides.</a:t>
            </a:r>
          </a:p>
          <a:p>
            <a:pPr marL="0" marR="0" lvl="0" indent="0" defTabSz="457200" eaLnBrk="1" fontAlgn="auto" latinLnBrk="0" hangingPunct="1">
              <a:lnSpc>
                <a:spcPct val="117999"/>
              </a:lnSpc>
              <a:spcBef>
                <a:spcPts val="0"/>
              </a:spcBef>
              <a:spcAft>
                <a:spcPts val="0"/>
              </a:spcAft>
              <a:buClrTx/>
              <a:buSzTx/>
              <a:buFontTx/>
              <a:buNone/>
              <a:tabLst/>
              <a:defRPr/>
            </a:pPr>
            <a:br>
              <a:rPr lang="en-US" dirty="0"/>
            </a:br>
            <a:r>
              <a:rPr lang="en-US" dirty="0"/>
              <a:t>Vaults also support auditing.</a:t>
            </a:r>
          </a:p>
          <a:p>
            <a:pPr marL="0" marR="0" lvl="0" indent="0" defTabSz="457200" eaLnBrk="1" fontAlgn="auto" latinLnBrk="0" hangingPunct="1">
              <a:lnSpc>
                <a:spcPct val="117999"/>
              </a:lnSpc>
              <a:spcBef>
                <a:spcPts val="0"/>
              </a:spcBef>
              <a:spcAft>
                <a:spcPts val="0"/>
              </a:spcAft>
              <a:buClrTx/>
              <a:buSzTx/>
              <a:buFontTx/>
              <a:buNone/>
              <a:tabLst/>
              <a:defRPr/>
            </a:pPr>
            <a:br>
              <a:rPr lang="en-US" dirty="0"/>
            </a:br>
            <a:r>
              <a:rPr lang="en-US" dirty="0" err="1"/>
              <a:t>Hashicorp</a:t>
            </a:r>
            <a:r>
              <a:rPr lang="en-US" dirty="0"/>
              <a:t> vault (where this image comes from) is an example of a secret </a:t>
            </a:r>
            <a:r>
              <a:rPr lang="en-US" dirty="0" err="1"/>
              <a:t>managmenet</a:t>
            </a:r>
            <a:r>
              <a:rPr lang="en-US" dirty="0"/>
              <a:t> tool, it is available as OSS, or cloud-hosted. Even though the OSS version is “free”, it is non-trivial to set up such a system and integrate it with an app. But, can be much better than putting secrets directly in code.</a:t>
            </a:r>
          </a:p>
        </p:txBody>
      </p:sp>
    </p:spTree>
    <p:extLst>
      <p:ext uri="{BB962C8B-B14F-4D97-AF65-F5344CB8AC3E}">
        <p14:creationId xmlns:p14="http://schemas.microsoft.com/office/powerpoint/2010/main" val="317094119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OWASP risk #3 is Code Injection, which we talked about earlier</a:t>
            </a:r>
          </a:p>
          <a:p>
            <a:endParaRPr lang="en-US" dirty="0"/>
          </a:p>
          <a:p>
            <a:r>
              <a:rPr lang="en-US" dirty="0"/>
              <a:t>(read slide)</a:t>
            </a:r>
          </a:p>
          <a:p>
            <a:br>
              <a:rPr lang="en-US" dirty="0"/>
            </a:br>
            <a:r>
              <a:rPr lang="en-US" dirty="0"/>
              <a:t>Screenshot on the right shows the LGTM tool identifying the cross-site scripting vulnerability that we discussed earlier.</a:t>
            </a:r>
          </a:p>
        </p:txBody>
      </p:sp>
    </p:spTree>
    <p:extLst>
      <p:ext uri="{BB962C8B-B14F-4D97-AF65-F5344CB8AC3E}">
        <p14:creationId xmlns:p14="http://schemas.microsoft.com/office/powerpoint/2010/main" val="112306090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LGTM can be used to detect other kinds of weaknesses, too – examples listed on right.</a:t>
            </a:r>
          </a:p>
          <a:p>
            <a:endParaRPr lang="en-US" dirty="0"/>
          </a:p>
          <a:p>
            <a:r>
              <a:rPr lang="en-US" dirty="0"/>
              <a:t>Of course, these tools are also imperfect – false positives (reports of things not exploitable) and false negatives (missed vulnerabilities)</a:t>
            </a:r>
          </a:p>
        </p:txBody>
      </p:sp>
    </p:spTree>
    <p:extLst>
      <p:ext uri="{BB962C8B-B14F-4D97-AF65-F5344CB8AC3E}">
        <p14:creationId xmlns:p14="http://schemas.microsoft.com/office/powerpoint/2010/main" val="5040545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381000" y="685800"/>
            <a:ext cx="6096000" cy="3429000"/>
          </a:xfrm>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r>
              <a:rPr lang="en-US" dirty="0"/>
              <a:t>(Read slide)</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 vulnerability is an instance of an undefended threat in a system.</a:t>
            </a:r>
          </a:p>
          <a:p>
            <a:endParaRPr lang="en-US" dirty="0"/>
          </a:p>
          <a:p>
            <a:r>
              <a:rPr dirty="0"/>
              <a:t>This lesson will focus on threats. The following lesson will focus on detecting and removing vulnerabilities</a:t>
            </a:r>
            <a:endParaRPr lang="en-US" dirty="0"/>
          </a:p>
          <a:p>
            <a:endParaRPr lang="en-US" dirty="0"/>
          </a:p>
          <a:p>
            <a:r>
              <a:rPr lang="en-US" dirty="0"/>
              <a:t>==================</a:t>
            </a:r>
          </a:p>
          <a:p>
            <a:endParaRPr lang="en-US" dirty="0"/>
          </a:p>
          <a:p>
            <a:r>
              <a:rPr lang="en-US" dirty="0"/>
              <a:t>FOR NEXT TIME: need to regularize this vocabulary, also mention “attack surface” (= a characteristic of a system that may pose a vulnerability?)</a:t>
            </a:r>
          </a:p>
          <a:p>
            <a:endParaRPr lang="en-US" dirty="0"/>
          </a:p>
          <a:p>
            <a:endParaRPr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If I add a pay-with-stripe functionality to </a:t>
            </a:r>
            <a:r>
              <a:rPr lang="en-US" dirty="0" err="1"/>
              <a:t>covey.town</a:t>
            </a:r>
            <a:r>
              <a:rPr lang="en-US" dirty="0"/>
              <a:t>, I will use the third-party service, so I never even see your credit card number.   (Like SSO services “sign in with Google” or Auth0). (This is another example of “don’t do this at home”)</a:t>
            </a:r>
          </a:p>
          <a:p>
            <a:endParaRPr lang="en-US" dirty="0"/>
          </a:p>
          <a:p>
            <a:r>
              <a:rPr lang="en-US" dirty="0"/>
              <a:t>Of course this means I have to trust the 3</a:t>
            </a:r>
            <a:r>
              <a:rPr lang="en-US" baseline="30000" dirty="0"/>
              <a:t>rd</a:t>
            </a:r>
            <a:r>
              <a:rPr lang="en-US" dirty="0"/>
              <a:t> party provider, and they need to worry a *lot* about securing the sensitive data!  (But they have a lot of incentive to do so).</a:t>
            </a:r>
          </a:p>
        </p:txBody>
      </p:sp>
    </p:spTree>
    <p:extLst>
      <p:ext uri="{BB962C8B-B14F-4D97-AF65-F5344CB8AC3E}">
        <p14:creationId xmlns:p14="http://schemas.microsoft.com/office/powerpoint/2010/main" val="10465821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rPr lang="en-US" dirty="0"/>
              <a:t>We also briefly discussed this weakness last week in the context of static </a:t>
            </a:r>
            <a:r>
              <a:rPr lang="en-US" dirty="0" err="1"/>
              <a:t>anlaysis</a:t>
            </a:r>
            <a:r>
              <a:rPr lang="en-US" dirty="0"/>
              <a:t>. As a refresher…</a:t>
            </a:r>
          </a:p>
          <a:p>
            <a:r>
              <a:rPr lang="en-US" dirty="0"/>
              <a:t>(point out figure on left shows risk window, figure on right show result of static analysis to find vulnerable dependencies and suggest upgrades)</a:t>
            </a:r>
            <a:endParaRPr dirty="0"/>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rPr lang="en-US" dirty="0"/>
              <a:t>This recent research study compared the results of several different vulnerable dependency analysis tools for both java (where dependencies are managed using a tool called maven) and </a:t>
            </a:r>
            <a:r>
              <a:rPr lang="en-US" dirty="0" err="1"/>
              <a:t>javascript</a:t>
            </a:r>
            <a:r>
              <a:rPr lang="en-US" dirty="0"/>
              <a:t>  (dependencies through NPM).</a:t>
            </a:r>
          </a:p>
          <a:p>
            <a:endParaRPr lang="en-US" dirty="0"/>
          </a:p>
          <a:p>
            <a:r>
              <a:rPr lang="en-US" dirty="0"/>
              <a:t>Summary: different tools give different reports.  Not ready to rely too much on these.</a:t>
            </a:r>
          </a:p>
          <a:p>
            <a:endParaRPr lang="en-US" dirty="0"/>
          </a:p>
          <a:p>
            <a:r>
              <a:rPr lang="en-US" dirty="0"/>
              <a:t>----more details if time---</a:t>
            </a:r>
          </a:p>
          <a:p>
            <a:br>
              <a:rPr lang="en-US" dirty="0"/>
            </a:br>
            <a:r>
              <a:rPr lang="en-US" dirty="0"/>
              <a:t>Figures show generally high variability in overlap of reports. Full details and analysis in the referenced study. Some tools reported far fewer results due to tooling </a:t>
            </a:r>
            <a:r>
              <a:rPr lang="en-US" dirty="0" err="1"/>
              <a:t>limtiations</a:t>
            </a:r>
            <a:r>
              <a:rPr lang="en-US" dirty="0"/>
              <a:t> (only OWASP DC and </a:t>
            </a:r>
            <a:r>
              <a:rPr lang="en-US" dirty="0" err="1"/>
              <a:t>WhiteSource</a:t>
            </a:r>
            <a:r>
              <a:rPr lang="en-US" dirty="0"/>
              <a:t> detected that some java projects included JS, and that there were then dependencies in that included JS).</a:t>
            </a:r>
          </a:p>
          <a:p>
            <a:endParaRPr lang="en-US" dirty="0"/>
          </a:p>
          <a:p>
            <a:r>
              <a:rPr lang="en-US" dirty="0"/>
              <a:t>Each tool also relies on its own mapping of  component version to vulnerabilities, which can result in variable performance.</a:t>
            </a:r>
          </a:p>
          <a:p>
            <a:endParaRPr lang="en-US" dirty="0"/>
          </a:p>
          <a:p>
            <a:r>
              <a:rPr lang="en-US" dirty="0"/>
              <a:t>Commercial tool B (‘com b’) only reported </a:t>
            </a:r>
            <a:r>
              <a:rPr lang="en-US" dirty="0" err="1"/>
              <a:t>vulnerabiltieis</a:t>
            </a:r>
            <a:r>
              <a:rPr lang="en-US" dirty="0"/>
              <a:t> that were actually used during runtime (measured what was used by integration tests). Could be a good idea, or a bad idea.</a:t>
            </a:r>
          </a:p>
          <a:p>
            <a:endParaRPr lang="en-US" dirty="0"/>
          </a:p>
          <a:p>
            <a:r>
              <a:rPr lang="en-US" dirty="0"/>
              <a:t>Summary: These tools can be useful, but should not necessarily be relied upon.</a:t>
            </a:r>
            <a:endParaRPr dirty="0"/>
          </a:p>
        </p:txBody>
      </p:sp>
    </p:spTree>
    <p:extLst>
      <p:ext uri="{BB962C8B-B14F-4D97-AF65-F5344CB8AC3E}">
        <p14:creationId xmlns:p14="http://schemas.microsoft.com/office/powerpoint/2010/main" val="257132668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Shape 368"/>
          <p:cNvSpPr>
            <a:spLocks noGrp="1" noRot="1" noChangeAspect="1"/>
          </p:cNvSpPr>
          <p:nvPr>
            <p:ph type="sldImg"/>
          </p:nvPr>
        </p:nvSpPr>
        <p:spPr>
          <a:xfrm>
            <a:off x="381000" y="685800"/>
            <a:ext cx="6096000" cy="3429000"/>
          </a:xfrm>
          <a:prstGeom prst="rect">
            <a:avLst/>
          </a:prstGeom>
        </p:spPr>
        <p:txBody>
          <a:bodyPr/>
          <a:lstStyle/>
          <a:p>
            <a:endParaRPr/>
          </a:p>
        </p:txBody>
      </p:sp>
      <p:sp>
        <p:nvSpPr>
          <p:cNvPr id="369" name="Shape 369"/>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Here are some examples of the kinds of tradeoffs that we might consider when thinking about these threats .(read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2011787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Growing trend of political mayhem-inducing attacks: even if not stealing sensitive information, disabling many services simultaneously may be an objective for a nation-state scale attacker.</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endParaRPr lang="en-US" dirty="0"/>
          </a:p>
        </p:txBody>
      </p:sp>
    </p:spTree>
    <p:extLst>
      <p:ext uri="{BB962C8B-B14F-4D97-AF65-F5344CB8AC3E}">
        <p14:creationId xmlns:p14="http://schemas.microsoft.com/office/powerpoint/2010/main" val="31427208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lang="en-US" dirty="0"/>
          </a:p>
          <a:p>
            <a:r>
              <a:rPr lang="en-US" dirty="0"/>
              <a:t>(read slide)</a:t>
            </a:r>
          </a:p>
          <a:p>
            <a:endParaRPr lang="en-US" dirty="0"/>
          </a:p>
          <a:p>
            <a:r>
              <a:rPr lang="en-US" dirty="0"/>
              <a:t>Note: </a:t>
            </a:r>
            <a:r>
              <a:rPr dirty="0"/>
              <a:t>Usually we trust our </a:t>
            </a:r>
            <a:r>
              <a:rPr lang="en-US" dirty="0"/>
              <a:t>own </a:t>
            </a:r>
            <a:r>
              <a:rPr dirty="0"/>
              <a:t>code to be bug-free. That’s usually not a </a:t>
            </a:r>
            <a:r>
              <a:rPr lang="en-US" dirty="0"/>
              <a:t>very good</a:t>
            </a:r>
            <a:r>
              <a:rPr dirty="0"/>
              <a:t> assumption</a:t>
            </a:r>
            <a:r>
              <a:rPr lang="en-US" dirty="0"/>
              <a:t>, but if there’s a vulnerability in our code, at least we can fix it– hopefully before somebody attacks it.</a:t>
            </a:r>
          </a:p>
          <a:p>
            <a:endParaRPr lang="en-US" dirty="0"/>
          </a:p>
        </p:txBody>
      </p:sp>
    </p:spTree>
    <p:extLst>
      <p:ext uri="{BB962C8B-B14F-4D97-AF65-F5344CB8AC3E}">
        <p14:creationId xmlns:p14="http://schemas.microsoft.com/office/powerpoint/2010/main" val="2810257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threat model must also include *processes*, because the security environment may change: someone may discover that some service we use has a security problem or one of our partners might change their security practices in a way that we find unacceptable,.</a:t>
            </a:r>
          </a:p>
        </p:txBody>
      </p:sp>
    </p:spTree>
    <p:extLst>
      <p:ext uri="{BB962C8B-B14F-4D97-AF65-F5344CB8AC3E}">
        <p14:creationId xmlns:p14="http://schemas.microsoft.com/office/powerpoint/2010/main" val="12957084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38"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9" name="Title Text"/>
          <p:cNvSpPr txBox="1">
            <a:spLocks noGrp="1"/>
          </p:cNvSpPr>
          <p:nvPr>
            <p:ph type="title"/>
          </p:nvPr>
        </p:nvSpPr>
        <p:spPr>
          <a:prstGeom prst="rect">
            <a:avLst/>
          </a:prstGeom>
        </p:spPr>
        <p:txBody>
          <a:bodyPr/>
          <a:lstStyle/>
          <a:p>
            <a:r>
              <a:t>Title Text</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005152350"/>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xkcd.com/327/"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hyperlink" Target="https://nvd.nist.gov/vuln/detail/CVE-2021-44228"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hyperlink" Target="https://thehackernews.com/2021/12/extremely-critical-log4j-vulnerability.html" TargetMode="External"/><Relationship Id="rId5" Type="http://schemas.openxmlformats.org/officeDocument/2006/relationships/image" Target="../media/image16.png"/><Relationship Id="rId4" Type="http://schemas.openxmlformats.org/officeDocument/2006/relationships/hyperlink" Target="https://duo.com/decipher/apt41-compromised-six-state-government-networks"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hyperlink" Target="https://www.theverge.com/2021/1/26/22248631/solarwinds-hack-cybersecurity-us-menn-decoder-podcast" TargetMode="External"/><Relationship Id="rId5" Type="http://schemas.openxmlformats.org/officeDocument/2006/relationships/hyperlink" Target="https://eslint.org/blog/2018/07/postmortem-for-malicious-package-publishes" TargetMode="Externa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6.png"/><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amazon.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6.png"/><Relationship Id="rId4" Type="http://schemas.openxmlformats.org/officeDocument/2006/relationships/hyperlink" Target="http://amazon.com"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hyperlink" Target="https://arxiv.org/abs/2112.10165"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s://owasp.org/www-project-top-ten/"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hyperlink" Target="https://auth0.com/" TargetMode="External"/><Relationship Id="rId4" Type="http://schemas.openxmlformats.org/officeDocument/2006/relationships/hyperlink" Target="https://auth0.com"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www.gitguardian.com/" TargetMode="External"/><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9.xml.rels><?xml version="1.0" encoding="UTF-8" standalone="yes"?>
<Relationships xmlns="http://schemas.openxmlformats.org/package/2006/relationships"><Relationship Id="rId3" Type="http://schemas.openxmlformats.org/officeDocument/2006/relationships/hyperlink" Target="https://link.springer.com/article/10.1007/s10664-021-10109-y"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hyperlink" Target="https://learn.hashicorp.com/tutorials/vault/getting-started-intro?in=vault/getting-started" TargetMode="External"/></Relationships>
</file>

<file path=ppt/slides/_rels/slide5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4.png"/><Relationship Id="rId2" Type="http://schemas.openxmlformats.org/officeDocument/2006/relationships/notesSlide" Target="../notesSlides/notesSlide49.xml"/><Relationship Id="rId1" Type="http://schemas.openxmlformats.org/officeDocument/2006/relationships/slideLayout" Target="../slideLayouts/slideLayout2.xml"/><Relationship Id="rId6" Type="http://schemas.openxmlformats.org/officeDocument/2006/relationships/hyperlink" Target="https://lgtm.com/" TargetMode="External"/><Relationship Id="rId5" Type="http://schemas.openxmlformats.org/officeDocument/2006/relationships/hyperlink" Target="https://lgtm.com" TargetMode="External"/><Relationship Id="rId4" Type="http://schemas.openxmlformats.org/officeDocument/2006/relationships/image" Target="../media/image33.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55.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dl.acm.org/doi/10.1145/3475716.3475769" TargetMode="External"/><Relationship Id="rId2" Type="http://schemas.openxmlformats.org/officeDocument/2006/relationships/notesSlide" Target="../notesSlides/notesSlide52.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r>
              <a:rPr lang="en-US" dirty="0"/>
              <a:t>Jonathan Bell, Adeel </a:t>
            </a:r>
            <a:r>
              <a:rPr lang="en-US" dirty="0" err="1"/>
              <a:t>Bhutta</a:t>
            </a:r>
            <a:r>
              <a:rPr lang="en-US" dirty="0"/>
              <a:t>, Ferdinand Vesely, Mitch Wand</a:t>
            </a:r>
          </a:p>
          <a:p>
            <a:pPr>
              <a:defRPr>
                <a:solidFill>
                  <a:srgbClr val="005493"/>
                </a:solidFill>
              </a:defRPr>
            </a:pPr>
            <a:r>
              <a:rPr lang="en-US" dirty="0"/>
              <a:t>Khoury College of Computer Sciences</a:t>
            </a:r>
          </a:p>
          <a:p>
            <a:pPr>
              <a:defRPr>
                <a:solidFill>
                  <a:srgbClr val="005493"/>
                </a:solidFill>
              </a:defRPr>
            </a:pPr>
            <a:r>
              <a:rPr lang="en-US" dirty="0"/>
              <a:t>© 2022, released under </a:t>
            </a:r>
            <a:r>
              <a:rPr lang="en-US" u="sng" dirty="0">
                <a:hlinkClick r:id="rId3"/>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rPr dirty="0"/>
              <a:t>CS 4530</a:t>
            </a:r>
          </a:p>
          <a:p>
            <a:pPr>
              <a:defRPr>
                <a:solidFill>
                  <a:srgbClr val="005493"/>
                </a:solidFill>
              </a:defRPr>
            </a:pPr>
            <a:r>
              <a:rPr dirty="0"/>
              <a:t>Software Engineering</a:t>
            </a:r>
          </a:p>
        </p:txBody>
      </p:sp>
      <p:sp>
        <p:nvSpPr>
          <p:cNvPr id="125" name="Lecture 9.3: Software Engineering &amp; Security Threats"/>
          <p:cNvSpPr txBox="1">
            <a:spLocks noGrp="1"/>
          </p:cNvSpPr>
          <p:nvPr>
            <p:ph type="subTitle" sz="quarter" idx="1"/>
          </p:nvPr>
        </p:nvSpPr>
        <p:spPr>
          <a:prstGeom prst="rect">
            <a:avLst/>
          </a:prstGeom>
        </p:spPr>
        <p:txBody>
          <a:bodyPr/>
          <a:lstStyle/>
          <a:p>
            <a:r>
              <a:rPr lang="en-US" dirty="0"/>
              <a:t>Lesson</a:t>
            </a:r>
            <a:r>
              <a:rPr dirty="0"/>
              <a:t> </a:t>
            </a:r>
            <a:r>
              <a:rPr lang="en-US" dirty="0"/>
              <a:t>10</a:t>
            </a:r>
            <a:r>
              <a:rPr dirty="0"/>
              <a:t>: Software Engineering &amp; Security</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hreat Models"/>
          <p:cNvSpPr txBox="1">
            <a:spLocks noGrp="1"/>
          </p:cNvSpPr>
          <p:nvPr>
            <p:ph type="title"/>
          </p:nvPr>
        </p:nvSpPr>
        <p:spPr>
          <a:prstGeom prst="rect">
            <a:avLst/>
          </a:prstGeom>
        </p:spPr>
        <p:txBody>
          <a:bodyPr/>
          <a:lstStyle/>
          <a:p>
            <a:r>
              <a:rPr lang="en-US" dirty="0"/>
              <a:t>Threat Model: Who do we trust?</a:t>
            </a:r>
            <a:endParaRPr dirty="0"/>
          </a:p>
        </p:txBody>
      </p:sp>
      <p:sp>
        <p:nvSpPr>
          <p:cNvPr id="156" name="Slide Subtitle"/>
          <p:cNvSpPr txBox="1">
            <a:spLocks noGrp="1"/>
          </p:cNvSpPr>
          <p:nvPr>
            <p:ph type="body" idx="21"/>
          </p:nvPr>
        </p:nvSpPr>
        <p:spPr>
          <a:prstGeom prst="rect">
            <a:avLst/>
          </a:prstGeom>
        </p:spPr>
        <p:txBody>
          <a:bodyPr/>
          <a:lstStyle/>
          <a:p>
            <a:endParaRPr dirty="0"/>
          </a:p>
        </p:txBody>
      </p:sp>
      <p:sp>
        <p:nvSpPr>
          <p:cNvPr id="157" name="What is being defended?…"/>
          <p:cNvSpPr txBox="1">
            <a:spLocks noGrp="1"/>
          </p:cNvSpPr>
          <p:nvPr>
            <p:ph type="body" idx="1"/>
          </p:nvPr>
        </p:nvSpPr>
        <p:spPr>
          <a:prstGeom prst="rect">
            <a:avLst/>
          </a:prstGeom>
        </p:spPr>
        <p:txBody>
          <a:bodyPr>
            <a:normAutofit/>
          </a:bodyPr>
          <a:lstStyle/>
          <a:p>
            <a:r>
              <a:rPr dirty="0"/>
              <a:t>What entities or parts of system can be considered secure and trusted</a:t>
            </a:r>
            <a:r>
              <a:rPr lang="en-US" dirty="0"/>
              <a:t>?</a:t>
            </a:r>
            <a:endParaRPr dirty="0"/>
          </a:p>
          <a:p>
            <a:r>
              <a:rPr dirty="0"/>
              <a:t>Have to trust </a:t>
            </a:r>
            <a:r>
              <a:rPr b="1" dirty="0"/>
              <a:t>something</a:t>
            </a:r>
            <a:r>
              <a:rPr dirty="0"/>
              <a:t>!</a:t>
            </a:r>
          </a:p>
          <a:p>
            <a:r>
              <a:rPr dirty="0"/>
              <a:t>Never trust remote users (especially remote users!)</a:t>
            </a:r>
            <a:endParaRPr lang="en-US" dirty="0"/>
          </a:p>
          <a:p>
            <a:pPr lvl="1"/>
            <a:endParaRPr dirty="0"/>
          </a:p>
        </p:txBody>
      </p:sp>
    </p:spTree>
    <p:extLst>
      <p:ext uri="{BB962C8B-B14F-4D97-AF65-F5344CB8AC3E}">
        <p14:creationId xmlns:p14="http://schemas.microsoft.com/office/powerpoint/2010/main" val="282230789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092F1D-71E9-4927-A00B-9E688ECCA6FF}"/>
              </a:ext>
            </a:extLst>
          </p:cNvPr>
          <p:cNvSpPr>
            <a:spLocks noGrp="1"/>
          </p:cNvSpPr>
          <p:nvPr>
            <p:ph type="title"/>
          </p:nvPr>
        </p:nvSpPr>
        <p:spPr/>
        <p:txBody>
          <a:bodyPr/>
          <a:lstStyle/>
          <a:p>
            <a:r>
              <a:rPr lang="en-US" dirty="0"/>
              <a:t>Threat Model: Processes</a:t>
            </a:r>
          </a:p>
        </p:txBody>
      </p:sp>
      <p:sp>
        <p:nvSpPr>
          <p:cNvPr id="3" name="Text Placeholder 2">
            <a:extLst>
              <a:ext uri="{FF2B5EF4-FFF2-40B4-BE49-F238E27FC236}">
                <a16:creationId xmlns:a16="http://schemas.microsoft.com/office/drawing/2014/main" id="{6AA47971-507C-4853-ACB2-AF4CA81DAF1D}"/>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7A220470-948B-40F3-AC3B-03E4130A1ADF}"/>
              </a:ext>
            </a:extLst>
          </p:cNvPr>
          <p:cNvSpPr>
            <a:spLocks noGrp="1"/>
          </p:cNvSpPr>
          <p:nvPr>
            <p:ph type="body" idx="1"/>
          </p:nvPr>
        </p:nvSpPr>
        <p:spPr/>
        <p:txBody>
          <a:bodyPr/>
          <a:lstStyle/>
          <a:p>
            <a:r>
              <a:rPr lang="en-US" dirty="0"/>
              <a:t>What processes do we institute to protect our code and data?</a:t>
            </a:r>
          </a:p>
          <a:p>
            <a:pPr lvl="1"/>
            <a:r>
              <a:rPr lang="en-US" dirty="0"/>
              <a:t>How often do we review our code for security?</a:t>
            </a:r>
          </a:p>
          <a:p>
            <a:pPr lvl="1"/>
            <a:r>
              <a:rPr lang="en-US" dirty="0"/>
              <a:t>How often do we review our partners’ security practices?</a:t>
            </a:r>
          </a:p>
          <a:p>
            <a:endParaRPr lang="en-US" dirty="0"/>
          </a:p>
        </p:txBody>
      </p:sp>
    </p:spTree>
    <p:extLst>
      <p:ext uri="{BB962C8B-B14F-4D97-AF65-F5344CB8AC3E}">
        <p14:creationId xmlns:p14="http://schemas.microsoft.com/office/powerpoint/2010/main" val="368961067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Creating a Reasonable Threat Model</a:t>
            </a:r>
          </a:p>
        </p:txBody>
      </p:sp>
      <p:sp>
        <p:nvSpPr>
          <p:cNvPr id="3" name="Text Placeholder 2">
            <a:extLst>
              <a:ext uri="{FF2B5EF4-FFF2-40B4-BE49-F238E27FC236}">
                <a16:creationId xmlns:a16="http://schemas.microsoft.com/office/drawing/2014/main" id="{C7B14B3B-EC15-0543-9A39-AF6C2C1F7777}"/>
              </a:ext>
            </a:extLst>
          </p:cNvPr>
          <p:cNvSpPr>
            <a:spLocks noGrp="1"/>
          </p:cNvSpPr>
          <p:nvPr>
            <p:ph type="body" sz="quarter" idx="21"/>
          </p:nvPr>
        </p:nvSpPr>
        <p:spPr/>
        <p:txBody>
          <a:bodyPr/>
          <a:lstStyle/>
          <a:p>
            <a:r>
              <a:rPr lang="en-US" dirty="0"/>
              <a:t>Best practices applicable in most situations</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type="body" idx="1"/>
          </p:nvPr>
        </p:nvSpPr>
        <p:spPr/>
        <p:txBody>
          <a:bodyPr>
            <a:normAutofit fontScale="92500" lnSpcReduction="20000"/>
          </a:bodyPr>
          <a:lstStyle/>
          <a:p>
            <a:pPr>
              <a:spcBef>
                <a:spcPts val="2000"/>
              </a:spcBef>
            </a:pPr>
            <a:r>
              <a:rPr lang="en-US" dirty="0"/>
              <a:t>Trust:</a:t>
            </a:r>
          </a:p>
          <a:p>
            <a:pPr lvl="1">
              <a:spcBef>
                <a:spcPts val="2000"/>
              </a:spcBef>
            </a:pPr>
            <a:r>
              <a:rPr lang="en-US" dirty="0"/>
              <a:t>Developers writing our code</a:t>
            </a:r>
          </a:p>
          <a:p>
            <a:pPr lvl="1">
              <a:spcBef>
                <a:spcPts val="2000"/>
              </a:spcBef>
            </a:pPr>
            <a:r>
              <a:rPr lang="en-US" dirty="0"/>
              <a:t>Server running our code</a:t>
            </a:r>
          </a:p>
          <a:p>
            <a:pPr lvl="1">
              <a:spcBef>
                <a:spcPts val="2000"/>
              </a:spcBef>
            </a:pPr>
            <a:r>
              <a:rPr lang="en-US" dirty="0"/>
              <a:t>Popular dependencies that we use and update</a:t>
            </a:r>
          </a:p>
          <a:p>
            <a:pPr>
              <a:spcBef>
                <a:spcPts val="2000"/>
              </a:spcBef>
            </a:pPr>
            <a:r>
              <a:rPr lang="en-US" dirty="0"/>
              <a:t>Don’t trust:</a:t>
            </a:r>
          </a:p>
          <a:p>
            <a:pPr lvl="1">
              <a:spcBef>
                <a:spcPts val="2000"/>
              </a:spcBef>
            </a:pPr>
            <a:r>
              <a:rPr lang="en-US" dirty="0"/>
              <a:t>Code running in browser</a:t>
            </a:r>
          </a:p>
          <a:p>
            <a:pPr lvl="1">
              <a:spcBef>
                <a:spcPts val="2000"/>
              </a:spcBef>
            </a:pPr>
            <a:r>
              <a:rPr lang="en-US" dirty="0"/>
              <a:t>Inputs from users</a:t>
            </a:r>
          </a:p>
          <a:p>
            <a:pPr>
              <a:spcBef>
                <a:spcPts val="2000"/>
              </a:spcBef>
            </a:pPr>
            <a:r>
              <a:rPr lang="en-US" dirty="0"/>
              <a:t>Practice good security practices:</a:t>
            </a:r>
          </a:p>
          <a:p>
            <a:pPr lvl="1">
              <a:spcBef>
                <a:spcPts val="2000"/>
              </a:spcBef>
            </a:pPr>
            <a:r>
              <a:rPr lang="en-US" dirty="0"/>
              <a:t>Encryption (all data in transit, sensitive data at rest)</a:t>
            </a:r>
          </a:p>
          <a:p>
            <a:pPr lvl="1">
              <a:spcBef>
                <a:spcPts val="2000"/>
              </a:spcBef>
            </a:pPr>
            <a:r>
              <a:rPr lang="en-US" dirty="0"/>
              <a:t>Code signing, multi-factor authentication</a:t>
            </a:r>
          </a:p>
          <a:p>
            <a:pPr>
              <a:spcBef>
                <a:spcPts val="2000"/>
              </a:spcBef>
            </a:pPr>
            <a:r>
              <a:rPr lang="en-US" dirty="0"/>
              <a:t>Bring in security experts early for riskier situations</a:t>
            </a:r>
          </a:p>
        </p:txBody>
      </p:sp>
    </p:spTree>
    <p:extLst>
      <p:ext uri="{BB962C8B-B14F-4D97-AF65-F5344CB8AC3E}">
        <p14:creationId xmlns:p14="http://schemas.microsoft.com/office/powerpoint/2010/main" val="180170067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56F56-0935-4EA2-8926-59B15621BF6A}"/>
              </a:ext>
            </a:extLst>
          </p:cNvPr>
          <p:cNvSpPr>
            <a:spLocks noGrp="1"/>
          </p:cNvSpPr>
          <p:nvPr>
            <p:ph type="title"/>
          </p:nvPr>
        </p:nvSpPr>
        <p:spPr/>
        <p:txBody>
          <a:bodyPr/>
          <a:lstStyle/>
          <a:p>
            <a:r>
              <a:rPr lang="en-US" dirty="0"/>
              <a:t>Part 2: Categories of Threats</a:t>
            </a:r>
          </a:p>
        </p:txBody>
      </p:sp>
      <p:sp>
        <p:nvSpPr>
          <p:cNvPr id="3" name="Text Placeholder 2">
            <a:extLst>
              <a:ext uri="{FF2B5EF4-FFF2-40B4-BE49-F238E27FC236}">
                <a16:creationId xmlns:a16="http://schemas.microsoft.com/office/drawing/2014/main" id="{6E64EE41-1AE0-4A08-93B3-84FD079FF58B}"/>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B9A9FF4C-54AC-42FC-9C3F-2785BF5D3253}"/>
              </a:ext>
            </a:extLst>
          </p:cNvPr>
          <p:cNvSpPr>
            <a:spLocks noGrp="1"/>
          </p:cNvSpPr>
          <p:nvPr>
            <p:ph type="body" idx="1"/>
          </p:nvPr>
        </p:nvSpPr>
        <p:spPr/>
        <p:txBody>
          <a:bodyPr/>
          <a:lstStyle/>
          <a:p>
            <a:pPr marL="914400" indent="-914400">
              <a:buFont typeface="+mj-lt"/>
              <a:buAutoNum type="arabicPeriod"/>
            </a:pPr>
            <a:r>
              <a:rPr lang="en-US" dirty="0"/>
              <a:t>Code that runs in an untrusted environment</a:t>
            </a:r>
          </a:p>
          <a:p>
            <a:pPr marL="914400" indent="-914400">
              <a:buFont typeface="+mj-lt"/>
              <a:buAutoNum type="arabicPeriod"/>
            </a:pPr>
            <a:r>
              <a:rPr lang="en-US" dirty="0"/>
              <a:t>Untrusted data flowing into our trusted codebase</a:t>
            </a:r>
          </a:p>
          <a:p>
            <a:pPr marL="914400" indent="-914400">
              <a:buFont typeface="+mj-lt"/>
              <a:buAutoNum type="arabicPeriod"/>
            </a:pPr>
            <a:r>
              <a:rPr lang="en-US" dirty="0"/>
              <a:t>Threats coming from the software supply chain (dependency on untrusted code)</a:t>
            </a:r>
          </a:p>
        </p:txBody>
      </p:sp>
    </p:spTree>
    <p:extLst>
      <p:ext uri="{BB962C8B-B14F-4D97-AF65-F5344CB8AC3E}">
        <p14:creationId xmlns:p14="http://schemas.microsoft.com/office/powerpoint/2010/main" val="13560426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259E8-D287-4C92-9887-1E7930208728}"/>
              </a:ext>
            </a:extLst>
          </p:cNvPr>
          <p:cNvSpPr>
            <a:spLocks noGrp="1"/>
          </p:cNvSpPr>
          <p:nvPr>
            <p:ph type="title"/>
          </p:nvPr>
        </p:nvSpPr>
        <p:spPr/>
        <p:txBody>
          <a:bodyPr>
            <a:normAutofit fontScale="90000"/>
          </a:bodyPr>
          <a:lstStyle/>
          <a:p>
            <a:r>
              <a:rPr lang="en-US" dirty="0"/>
              <a:t>Threat: code that runs in an untrusted environment</a:t>
            </a:r>
          </a:p>
        </p:txBody>
      </p:sp>
      <p:sp>
        <p:nvSpPr>
          <p:cNvPr id="3" name="Text Placeholder 2">
            <a:extLst>
              <a:ext uri="{FF2B5EF4-FFF2-40B4-BE49-F238E27FC236}">
                <a16:creationId xmlns:a16="http://schemas.microsoft.com/office/drawing/2014/main" id="{65827225-63FE-4B54-ADB8-508E4AE330A3}"/>
              </a:ext>
            </a:extLst>
          </p:cNvPr>
          <p:cNvSpPr>
            <a:spLocks noGrp="1"/>
          </p:cNvSpPr>
          <p:nvPr>
            <p:ph type="body" sz="quarter" idx="21"/>
          </p:nvPr>
        </p:nvSpPr>
        <p:spPr/>
        <p:txBody>
          <a:bodyPr/>
          <a:lstStyle/>
          <a:p>
            <a:endParaRPr lang="en-US"/>
          </a:p>
        </p:txBody>
      </p:sp>
      <p:pic>
        <p:nvPicPr>
          <p:cNvPr id="1026" name="Picture 2" descr="Framed da Vinci Portrait of Mona Lisa Repro, Quality Oil ...">
            <a:extLst>
              <a:ext uri="{FF2B5EF4-FFF2-40B4-BE49-F238E27FC236}">
                <a16:creationId xmlns:a16="http://schemas.microsoft.com/office/drawing/2014/main" id="{3D8813B8-2E26-439E-AF7B-A424431E40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52706" y="3307742"/>
            <a:ext cx="8974974" cy="1018436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Graphical user interface, text, application, chat or text message&#10;&#10;Description automatically generated">
            <a:extLst>
              <a:ext uri="{FF2B5EF4-FFF2-40B4-BE49-F238E27FC236}">
                <a16:creationId xmlns:a16="http://schemas.microsoft.com/office/drawing/2014/main" id="{023016AF-6909-4FD0-92AB-BC1BA65E00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55868" y="8051800"/>
            <a:ext cx="3810000" cy="4584700"/>
          </a:xfrm>
          <a:prstGeom prst="rect">
            <a:avLst/>
          </a:prstGeom>
        </p:spPr>
      </p:pic>
    </p:spTree>
    <p:extLst>
      <p:ext uri="{BB962C8B-B14F-4D97-AF65-F5344CB8AC3E}">
        <p14:creationId xmlns:p14="http://schemas.microsoft.com/office/powerpoint/2010/main" val="139343137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Example: Client/server application"/>
          <p:cNvSpPr txBox="1">
            <a:spLocks noGrp="1"/>
          </p:cNvSpPr>
          <p:nvPr>
            <p:ph type="title"/>
          </p:nvPr>
        </p:nvSpPr>
        <p:spPr>
          <a:prstGeom prst="rect">
            <a:avLst/>
          </a:prstGeom>
        </p:spPr>
        <p:txBody>
          <a:bodyPr>
            <a:normAutofit fontScale="90000"/>
          </a:bodyPr>
          <a:lstStyle/>
          <a:p>
            <a:r>
              <a:rPr lang="en-US" dirty="0"/>
              <a:t>Threat: Code that runs in an untrusted environment</a:t>
            </a:r>
            <a:endParaRPr dirty="0"/>
          </a:p>
        </p:txBody>
      </p:sp>
      <p:sp>
        <p:nvSpPr>
          <p:cNvPr id="162" name="Authentication"/>
          <p:cNvSpPr txBox="1">
            <a:spLocks noGrp="1"/>
          </p:cNvSpPr>
          <p:nvPr>
            <p:ph type="body" idx="21"/>
          </p:nvPr>
        </p:nvSpPr>
        <p:spPr>
          <a:xfrm>
            <a:off x="1206500" y="2867236"/>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Authentication</a:t>
            </a:r>
            <a:r>
              <a:rPr lang="en-US" dirty="0"/>
              <a:t> code in a web application</a:t>
            </a:r>
            <a:endParaRPr dirty="0"/>
          </a:p>
        </p:txBody>
      </p:sp>
      <p:sp>
        <p:nvSpPr>
          <p:cNvPr id="163" name="function checkPassword(inputPassword: string){…"/>
          <p:cNvSpPr txBox="1"/>
          <p:nvPr/>
        </p:nvSpPr>
        <p:spPr>
          <a:xfrm>
            <a:off x="7343905" y="5859512"/>
            <a:ext cx="10982189" cy="292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3100">
                <a:solidFill>
                  <a:srgbClr val="000000"/>
                </a:solidFill>
                <a:latin typeface="Courier"/>
                <a:ea typeface="Courier"/>
                <a:cs typeface="Courier"/>
                <a:sym typeface="Courier"/>
              </a:defRPr>
            </a:pPr>
            <a:r>
              <a:rPr b="1">
                <a:solidFill>
                  <a:srgbClr val="011480"/>
                </a:solidFill>
              </a:rPr>
              <a:t>function </a:t>
            </a:r>
            <a:r>
              <a:t>checkPassword(inputPassword: </a:t>
            </a:r>
            <a:r>
              <a:rPr b="1">
                <a:solidFill>
                  <a:srgbClr val="011480"/>
                </a:solidFill>
              </a:rPr>
              <a:t>string</a:t>
            </a:r>
            <a:r>
              <a:t>){</a:t>
            </a:r>
          </a:p>
          <a:p>
            <a:pPr algn="l" defTabSz="457200">
              <a:defRPr sz="3100">
                <a:solidFill>
                  <a:srgbClr val="000000"/>
                </a:solidFill>
                <a:latin typeface="Courier"/>
                <a:ea typeface="Courier"/>
                <a:cs typeface="Courier"/>
                <a:sym typeface="Courier"/>
              </a:defRPr>
            </a:pPr>
            <a:r>
              <a:t>  </a:t>
            </a:r>
            <a:r>
              <a:rPr b="1">
                <a:solidFill>
                  <a:srgbClr val="011480"/>
                </a:solidFill>
              </a:rPr>
              <a:t>if</a:t>
            </a:r>
            <a:r>
              <a:t>(inputPassword === </a:t>
            </a:r>
            <a:r>
              <a:rPr b="1">
                <a:solidFill>
                  <a:srgbClr val="018001"/>
                </a:solidFill>
              </a:rPr>
              <a:t>'letmein'</a:t>
            </a:r>
            <a:r>
              <a:t>){</a:t>
            </a:r>
          </a:p>
          <a:p>
            <a:pPr algn="l" defTabSz="457200">
              <a:defRPr sz="3100" b="1">
                <a:solidFill>
                  <a:srgbClr val="011480"/>
                </a:solidFill>
                <a:latin typeface="Courier"/>
                <a:ea typeface="Courier"/>
                <a:cs typeface="Courier"/>
                <a:sym typeface="Courier"/>
              </a:defRPr>
            </a:pPr>
            <a:r>
              <a:rPr b="0">
                <a:solidFill>
                  <a:srgbClr val="000000"/>
                </a:solidFill>
              </a:rPr>
              <a:t>    </a:t>
            </a:r>
            <a:r>
              <a:t>return true</a:t>
            </a:r>
            <a:r>
              <a:rPr b="0">
                <a:solidFill>
                  <a:srgbClr val="000000"/>
                </a:solidFill>
              </a:rPr>
              <a:t>;</a:t>
            </a:r>
          </a:p>
          <a:p>
            <a:pPr algn="l" defTabSz="457200">
              <a:defRPr sz="3100">
                <a:solidFill>
                  <a:srgbClr val="000000"/>
                </a:solidFill>
                <a:latin typeface="Courier"/>
                <a:ea typeface="Courier"/>
                <a:cs typeface="Courier"/>
                <a:sym typeface="Courier"/>
              </a:defRPr>
            </a:pPr>
            <a:r>
              <a:t>  }</a:t>
            </a:r>
          </a:p>
          <a:p>
            <a:pPr algn="l" defTabSz="457200">
              <a:defRPr sz="3100" b="1">
                <a:solidFill>
                  <a:srgbClr val="011480"/>
                </a:solidFill>
                <a:latin typeface="Courier"/>
                <a:ea typeface="Courier"/>
                <a:cs typeface="Courier"/>
                <a:sym typeface="Courier"/>
              </a:defRPr>
            </a:pPr>
            <a:r>
              <a:rPr b="0">
                <a:solidFill>
                  <a:srgbClr val="000000"/>
                </a:solidFill>
              </a:rPr>
              <a:t>  </a:t>
            </a:r>
            <a:r>
              <a:t>return false</a:t>
            </a:r>
            <a:r>
              <a:rPr b="0">
                <a:solidFill>
                  <a:srgbClr val="000000"/>
                </a:solidFill>
              </a:rPr>
              <a:t>;</a:t>
            </a:r>
          </a:p>
          <a:p>
            <a:pPr algn="l" defTabSz="457200">
              <a:defRPr sz="3100">
                <a:solidFill>
                  <a:srgbClr val="000000"/>
                </a:solidFill>
                <a:latin typeface="Courier"/>
                <a:ea typeface="Courier"/>
                <a:cs typeface="Courier"/>
                <a:sym typeface="Courier"/>
              </a:defRPr>
            </a:pPr>
            <a:r>
              <a:t>}</a:t>
            </a:r>
          </a:p>
        </p:txBody>
      </p:sp>
      <p:sp>
        <p:nvSpPr>
          <p:cNvPr id="164" name="Should this go in our frontend code?"/>
          <p:cNvSpPr txBox="1"/>
          <p:nvPr/>
        </p:nvSpPr>
        <p:spPr>
          <a:xfrm>
            <a:off x="8388337" y="9007555"/>
            <a:ext cx="7607326" cy="609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400" b="1">
                <a:solidFill>
                  <a:srgbClr val="000000"/>
                </a:solidFill>
              </a:defRPr>
            </a:lvl1pPr>
          </a:lstStyle>
          <a:p>
            <a:r>
              <a:t>Should this go in our frontend code?</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Example: Client/server application"/>
          <p:cNvSpPr txBox="1">
            <a:spLocks noGrp="1"/>
          </p:cNvSpPr>
          <p:nvPr>
            <p:ph type="title"/>
          </p:nvPr>
        </p:nvSpPr>
        <p:spPr>
          <a:prstGeom prst="rect">
            <a:avLst/>
          </a:prstGeom>
        </p:spPr>
        <p:txBody>
          <a:bodyPr>
            <a:normAutofit fontScale="90000"/>
          </a:bodyPr>
          <a:lstStyle/>
          <a:p>
            <a:r>
              <a:rPr lang="en-US" dirty="0"/>
              <a:t>Threat: Code that runs in an untrusted environment</a:t>
            </a:r>
            <a:endParaRPr dirty="0"/>
          </a:p>
        </p:txBody>
      </p:sp>
      <p:sp>
        <p:nvSpPr>
          <p:cNvPr id="167" name="Authentication"/>
          <p:cNvSpPr txBox="1">
            <a:spLocks noGrp="1"/>
          </p:cNvSpPr>
          <p:nvPr>
            <p:ph type="body" idx="21"/>
          </p:nvPr>
        </p:nvSpPr>
        <p:spPr>
          <a:xfrm>
            <a:off x="1206500" y="2848013"/>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Authentication code in a web application</a:t>
            </a:r>
          </a:p>
        </p:txBody>
      </p:sp>
      <p:sp>
        <p:nvSpPr>
          <p:cNvPr id="168" name="function checkPassword(inputPassword: string){…"/>
          <p:cNvSpPr txBox="1"/>
          <p:nvPr/>
        </p:nvSpPr>
        <p:spPr>
          <a:xfrm>
            <a:off x="6700905" y="10219756"/>
            <a:ext cx="10982190" cy="292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3100">
                <a:solidFill>
                  <a:srgbClr val="000000"/>
                </a:solidFill>
                <a:latin typeface="Courier"/>
                <a:ea typeface="Courier"/>
                <a:cs typeface="Courier"/>
                <a:sym typeface="Courier"/>
              </a:defRPr>
            </a:pPr>
            <a:r>
              <a:rPr b="1">
                <a:solidFill>
                  <a:srgbClr val="011480"/>
                </a:solidFill>
              </a:rPr>
              <a:t>function </a:t>
            </a:r>
            <a:r>
              <a:t>checkPassword(inputPassword: </a:t>
            </a:r>
            <a:r>
              <a:rPr b="1">
                <a:solidFill>
                  <a:srgbClr val="011480"/>
                </a:solidFill>
              </a:rPr>
              <a:t>string</a:t>
            </a:r>
            <a:r>
              <a:t>){</a:t>
            </a:r>
          </a:p>
          <a:p>
            <a:pPr algn="l" defTabSz="457200">
              <a:defRPr sz="3100">
                <a:solidFill>
                  <a:srgbClr val="000000"/>
                </a:solidFill>
                <a:latin typeface="Courier"/>
                <a:ea typeface="Courier"/>
                <a:cs typeface="Courier"/>
                <a:sym typeface="Courier"/>
              </a:defRPr>
            </a:pPr>
            <a:r>
              <a:t>  </a:t>
            </a:r>
            <a:r>
              <a:rPr b="1">
                <a:solidFill>
                  <a:srgbClr val="011480"/>
                </a:solidFill>
              </a:rPr>
              <a:t>if</a:t>
            </a:r>
            <a:r>
              <a:t>(inputPassword === </a:t>
            </a:r>
            <a:r>
              <a:rPr b="1">
                <a:solidFill>
                  <a:srgbClr val="018001"/>
                </a:solidFill>
              </a:rPr>
              <a:t>'letmein'</a:t>
            </a:r>
            <a:r>
              <a:t>){</a:t>
            </a:r>
          </a:p>
          <a:p>
            <a:pPr algn="l" defTabSz="457200">
              <a:defRPr sz="3100" b="1">
                <a:solidFill>
                  <a:srgbClr val="011480"/>
                </a:solidFill>
                <a:latin typeface="Courier"/>
                <a:ea typeface="Courier"/>
                <a:cs typeface="Courier"/>
                <a:sym typeface="Courier"/>
              </a:defRPr>
            </a:pPr>
            <a:r>
              <a:rPr b="0">
                <a:solidFill>
                  <a:srgbClr val="000000"/>
                </a:solidFill>
              </a:rPr>
              <a:t>    </a:t>
            </a:r>
            <a:r>
              <a:t>return true</a:t>
            </a:r>
            <a:r>
              <a:rPr b="0">
                <a:solidFill>
                  <a:srgbClr val="000000"/>
                </a:solidFill>
              </a:rPr>
              <a:t>;</a:t>
            </a:r>
          </a:p>
          <a:p>
            <a:pPr algn="l" defTabSz="457200">
              <a:defRPr sz="3100">
                <a:solidFill>
                  <a:srgbClr val="000000"/>
                </a:solidFill>
                <a:latin typeface="Courier"/>
                <a:ea typeface="Courier"/>
                <a:cs typeface="Courier"/>
                <a:sym typeface="Courier"/>
              </a:defRPr>
            </a:pPr>
            <a:r>
              <a:t>  }</a:t>
            </a:r>
          </a:p>
          <a:p>
            <a:pPr algn="l" defTabSz="457200">
              <a:defRPr sz="3100" b="1">
                <a:solidFill>
                  <a:srgbClr val="011480"/>
                </a:solidFill>
                <a:latin typeface="Courier"/>
                <a:ea typeface="Courier"/>
                <a:cs typeface="Courier"/>
                <a:sym typeface="Courier"/>
              </a:defRPr>
            </a:pPr>
            <a:r>
              <a:rPr b="0">
                <a:solidFill>
                  <a:srgbClr val="000000"/>
                </a:solidFill>
              </a:rPr>
              <a:t>  </a:t>
            </a:r>
            <a:r>
              <a:t>return false</a:t>
            </a:r>
            <a:r>
              <a:rPr b="0">
                <a:solidFill>
                  <a:srgbClr val="000000"/>
                </a:solidFill>
              </a:rPr>
              <a:t>;</a:t>
            </a:r>
          </a:p>
          <a:p>
            <a:pPr algn="l" defTabSz="457200">
              <a:defRPr sz="3100">
                <a:solidFill>
                  <a:srgbClr val="000000"/>
                </a:solidFill>
                <a:latin typeface="Courier"/>
                <a:ea typeface="Courier"/>
                <a:cs typeface="Courier"/>
                <a:sym typeface="Courier"/>
              </a:defRPr>
            </a:pPr>
            <a:r>
              <a:t>}</a:t>
            </a:r>
          </a:p>
        </p:txBody>
      </p:sp>
      <p:sp>
        <p:nvSpPr>
          <p:cNvPr id="169" name="Frontend"/>
          <p:cNvSpPr/>
          <p:nvPr/>
        </p:nvSpPr>
        <p:spPr>
          <a:xfrm>
            <a:off x="10776326" y="4628109"/>
            <a:ext cx="2831347" cy="1551313"/>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Frontend</a:t>
            </a:r>
          </a:p>
        </p:txBody>
      </p:sp>
      <p:sp>
        <p:nvSpPr>
          <p:cNvPr id="170" name="Backend"/>
          <p:cNvSpPr/>
          <p:nvPr/>
        </p:nvSpPr>
        <p:spPr>
          <a:xfrm>
            <a:off x="10776327" y="8400181"/>
            <a:ext cx="2831347" cy="1551312"/>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Backend</a:t>
            </a:r>
          </a:p>
        </p:txBody>
      </p:sp>
      <p:sp>
        <p:nvSpPr>
          <p:cNvPr id="171" name="Line"/>
          <p:cNvSpPr/>
          <p:nvPr/>
        </p:nvSpPr>
        <p:spPr>
          <a:xfrm>
            <a:off x="6700905" y="7512490"/>
            <a:ext cx="10982189" cy="1"/>
          </a:xfrm>
          <a:prstGeom prst="line">
            <a:avLst/>
          </a:prstGeom>
          <a:ln w="63500">
            <a:solidFill>
              <a:srgbClr val="F14C0E"/>
            </a:solidFill>
            <a:custDash>
              <a:ds d="600000" sp="600000"/>
            </a:custDash>
            <a:miter lim="400000"/>
          </a:ln>
        </p:spPr>
        <p:txBody>
          <a:bodyPr lIns="50800" tIns="50800" rIns="50800" bIns="50800" anchor="ctr"/>
          <a:lstStyle/>
          <a:p>
            <a:endParaRPr/>
          </a:p>
        </p:txBody>
      </p:sp>
      <p:sp>
        <p:nvSpPr>
          <p:cNvPr id="172" name="Trust boundary"/>
          <p:cNvSpPr txBox="1"/>
          <p:nvPr/>
        </p:nvSpPr>
        <p:spPr>
          <a:xfrm>
            <a:off x="3516913" y="7219934"/>
            <a:ext cx="3027783" cy="5851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200" b="1">
                <a:solidFill>
                  <a:srgbClr val="000000"/>
                </a:solidFill>
              </a:defRPr>
            </a:lvl1pPr>
          </a:lstStyle>
          <a:p>
            <a:r>
              <a:t>Trust boundary</a:t>
            </a:r>
          </a:p>
        </p:txBody>
      </p:sp>
      <p:pic>
        <p:nvPicPr>
          <p:cNvPr id="173" name="Image" descr="Image"/>
          <p:cNvPicPr>
            <a:picLocks noChangeAspect="1"/>
          </p:cNvPicPr>
          <p:nvPr/>
        </p:nvPicPr>
        <p:blipFill>
          <a:blip r:embed="rId3"/>
          <a:stretch>
            <a:fillRect/>
          </a:stretch>
        </p:blipFill>
        <p:spPr>
          <a:xfrm>
            <a:off x="8934393" y="4400510"/>
            <a:ext cx="1379477" cy="2006512"/>
          </a:xfrm>
          <a:prstGeom prst="rect">
            <a:avLst/>
          </a:prstGeom>
          <a:ln w="12700">
            <a:miter lim="400000"/>
          </a:ln>
        </p:spPr>
      </p:pic>
      <p:pic>
        <p:nvPicPr>
          <p:cNvPr id="174" name="Image" descr="Image"/>
          <p:cNvPicPr>
            <a:picLocks noChangeAspect="1"/>
          </p:cNvPicPr>
          <p:nvPr/>
        </p:nvPicPr>
        <p:blipFill>
          <a:blip r:embed="rId4"/>
          <a:stretch>
            <a:fillRect/>
          </a:stretch>
        </p:blipFill>
        <p:spPr>
          <a:xfrm>
            <a:off x="14070130" y="4297806"/>
            <a:ext cx="1379477" cy="2211920"/>
          </a:xfrm>
          <a:prstGeom prst="rect">
            <a:avLst/>
          </a:prstGeom>
          <a:ln w="12700">
            <a:miter lim="400000"/>
          </a:ln>
        </p:spPr>
      </p:pic>
      <p:sp>
        <p:nvSpPr>
          <p:cNvPr id="175" name="We control this side"/>
          <p:cNvSpPr txBox="1"/>
          <p:nvPr/>
        </p:nvSpPr>
        <p:spPr>
          <a:xfrm>
            <a:off x="10797082" y="7936296"/>
            <a:ext cx="2789836"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We control this side</a:t>
            </a:r>
          </a:p>
        </p:txBody>
      </p:sp>
      <p:sp>
        <p:nvSpPr>
          <p:cNvPr id="176" name="Users might be malicious"/>
          <p:cNvSpPr txBox="1"/>
          <p:nvPr/>
        </p:nvSpPr>
        <p:spPr>
          <a:xfrm>
            <a:off x="10412882" y="6627317"/>
            <a:ext cx="3558236"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Users might be malicious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1"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Example: Threat at the Boundary"/>
          <p:cNvSpPr txBox="1">
            <a:spLocks noGrp="1"/>
          </p:cNvSpPr>
          <p:nvPr>
            <p:ph type="title"/>
          </p:nvPr>
        </p:nvSpPr>
        <p:spPr>
          <a:prstGeom prst="rect">
            <a:avLst/>
          </a:prstGeom>
        </p:spPr>
        <p:txBody>
          <a:bodyPr>
            <a:normAutofit fontScale="90000"/>
          </a:bodyPr>
          <a:lstStyle/>
          <a:p>
            <a:r>
              <a:rPr lang="en-US" dirty="0"/>
              <a:t>Threat: Code that runs in an untrusted environment</a:t>
            </a:r>
            <a:endParaRPr dirty="0"/>
          </a:p>
        </p:txBody>
      </p:sp>
      <p:sp>
        <p:nvSpPr>
          <p:cNvPr id="206"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07" name="client page…"/>
          <p:cNvSpPr txBox="1"/>
          <p:nvPr/>
        </p:nvSpPr>
        <p:spPr>
          <a:xfrm>
            <a:off x="3784560" y="9632156"/>
            <a:ext cx="3366771" cy="16668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08" name="server"/>
          <p:cNvSpPr txBox="1"/>
          <p:nvPr/>
        </p:nvSpPr>
        <p:spPr>
          <a:xfrm>
            <a:off x="18590259" y="10013156"/>
            <a:ext cx="1919606" cy="9048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09" name="Line"/>
          <p:cNvSpPr/>
          <p:nvPr/>
        </p:nvSpPr>
        <p:spPr>
          <a:xfrm>
            <a:off x="8686525" y="4321968"/>
            <a:ext cx="797535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0" name="HTTP Request"/>
          <p:cNvSpPr txBox="1"/>
          <p:nvPr/>
        </p:nvSpPr>
        <p:spPr>
          <a:xfrm>
            <a:off x="8691562" y="3635421"/>
            <a:ext cx="4521998" cy="6000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11" name="Line"/>
          <p:cNvSpPr/>
          <p:nvPr/>
        </p:nvSpPr>
        <p:spPr>
          <a:xfrm flipH="1" flipV="1">
            <a:off x="8579698" y="7949846"/>
            <a:ext cx="7849501"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2" name="HTTP Response"/>
          <p:cNvSpPr txBox="1"/>
          <p:nvPr/>
        </p:nvSpPr>
        <p:spPr>
          <a:xfrm>
            <a:off x="8691562" y="7263299"/>
            <a:ext cx="4521998" cy="6000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grpSp>
        <p:nvGrpSpPr>
          <p:cNvPr id="215" name="Do I trust that this request really came from the user?"/>
          <p:cNvGrpSpPr/>
          <p:nvPr/>
        </p:nvGrpSpPr>
        <p:grpSpPr>
          <a:xfrm>
            <a:off x="13213560" y="4321264"/>
            <a:ext cx="7799937" cy="1819276"/>
            <a:chOff x="0" y="0"/>
            <a:chExt cx="7799935" cy="1819275"/>
          </a:xfrm>
        </p:grpSpPr>
        <p:sp>
          <p:nvSpPr>
            <p:cNvPr id="214" name="Do I trust that this request really came from the user?"/>
            <p:cNvSpPr txBox="1"/>
            <p:nvPr/>
          </p:nvSpPr>
          <p:spPr>
            <a:xfrm>
              <a:off x="215900" y="139700"/>
              <a:ext cx="7368136" cy="1260475"/>
            </a:xfrm>
            <a:prstGeom prst="rect">
              <a:avLst/>
            </a:prstGeom>
            <a:solidFill>
              <a:srgbClr val="FFFFFF"/>
            </a:solidFill>
            <a:ln>
              <a:noFill/>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request </a:t>
              </a:r>
              <a:r>
                <a:rPr i="1"/>
                <a:t>really </a:t>
              </a:r>
              <a:r>
                <a:t>came from the user?</a:t>
              </a:r>
            </a:p>
          </p:txBody>
        </p:sp>
        <p:pic>
          <p:nvPicPr>
            <p:cNvPr id="213" name="Do I trust that this request really came from the user? Do I trust that this request really came from the user?" descr="Do I trust that this request really came from the user? Do I trust that this request really came from the user?"/>
            <p:cNvPicPr>
              <a:picLocks/>
            </p:cNvPicPr>
            <p:nvPr/>
          </p:nvPicPr>
          <p:blipFill>
            <a:blip r:embed="rId3"/>
            <a:stretch>
              <a:fillRect/>
            </a:stretch>
          </p:blipFill>
          <p:spPr>
            <a:xfrm>
              <a:off x="0" y="0"/>
              <a:ext cx="7799936" cy="1819275"/>
            </a:xfrm>
            <a:prstGeom prst="rect">
              <a:avLst/>
            </a:prstGeom>
            <a:effectLst/>
          </p:spPr>
        </p:pic>
      </p:grpSp>
      <p:pic>
        <p:nvPicPr>
          <p:cNvPr id="219" name="Image" descr="Image"/>
          <p:cNvPicPr>
            <a:picLocks noChangeAspect="1"/>
          </p:cNvPicPr>
          <p:nvPr/>
        </p:nvPicPr>
        <p:blipFill>
          <a:blip r:embed="rId4"/>
          <a:stretch>
            <a:fillRect/>
          </a:stretch>
        </p:blipFill>
        <p:spPr>
          <a:xfrm>
            <a:off x="3967757" y="4249903"/>
            <a:ext cx="2160986" cy="3143251"/>
          </a:xfrm>
          <a:prstGeom prst="rect">
            <a:avLst/>
          </a:prstGeom>
          <a:ln w="12700">
            <a:miter lim="400000"/>
          </a:ln>
        </p:spPr>
      </p:pic>
      <p:sp>
        <p:nvSpPr>
          <p:cNvPr id="3" name="Text Placeholder 2">
            <a:extLst>
              <a:ext uri="{FF2B5EF4-FFF2-40B4-BE49-F238E27FC236}">
                <a16:creationId xmlns:a16="http://schemas.microsoft.com/office/drawing/2014/main" id="{DAB1913D-A612-7641-A7E9-5A5B47728267}"/>
              </a:ext>
            </a:extLst>
          </p:cNvPr>
          <p:cNvSpPr>
            <a:spLocks noGrp="1"/>
          </p:cNvSpPr>
          <p:nvPr>
            <p:ph type="body" sz="quarter" idx="21"/>
          </p:nvPr>
        </p:nvSpPr>
        <p:spPr/>
        <p:txBody>
          <a:bodyPr/>
          <a:lstStyle/>
          <a:p>
            <a:endParaRPr lang="en-US"/>
          </a:p>
        </p:txBody>
      </p:sp>
      <p:grpSp>
        <p:nvGrpSpPr>
          <p:cNvPr id="18" name="Do I trust that this response really came from the server?">
            <a:extLst>
              <a:ext uri="{FF2B5EF4-FFF2-40B4-BE49-F238E27FC236}">
                <a16:creationId xmlns:a16="http://schemas.microsoft.com/office/drawing/2014/main" id="{5AEBB087-E119-40DB-9CA5-0D9E9E405297}"/>
              </a:ext>
            </a:extLst>
          </p:cNvPr>
          <p:cNvGrpSpPr/>
          <p:nvPr/>
        </p:nvGrpSpPr>
        <p:grpSpPr>
          <a:xfrm>
            <a:off x="5467945" y="7602089"/>
            <a:ext cx="7799937" cy="1819276"/>
            <a:chOff x="0" y="0"/>
            <a:chExt cx="7799935" cy="1819275"/>
          </a:xfrm>
        </p:grpSpPr>
        <p:sp>
          <p:nvSpPr>
            <p:cNvPr id="19" name="Do I trust that this response really came from the server?">
              <a:extLst>
                <a:ext uri="{FF2B5EF4-FFF2-40B4-BE49-F238E27FC236}">
                  <a16:creationId xmlns:a16="http://schemas.microsoft.com/office/drawing/2014/main" id="{7555FD69-136A-4A17-80F6-C3F1E0859379}"/>
                </a:ext>
              </a:extLst>
            </p:cNvPr>
            <p:cNvSpPr txBox="1"/>
            <p:nvPr/>
          </p:nvSpPr>
          <p:spPr>
            <a:xfrm>
              <a:off x="215900" y="139700"/>
              <a:ext cx="7368136" cy="1260475"/>
            </a:xfrm>
            <a:prstGeom prst="rect">
              <a:avLst/>
            </a:prstGeom>
            <a:solidFill>
              <a:srgbClr val="FFFFFF"/>
            </a:solidFill>
            <a:ln>
              <a:noFill/>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response </a:t>
              </a:r>
              <a:r>
                <a:rPr i="1"/>
                <a:t>really </a:t>
              </a:r>
              <a:r>
                <a:t>came from the server?</a:t>
              </a:r>
            </a:p>
          </p:txBody>
        </p:sp>
        <p:pic>
          <p:nvPicPr>
            <p:cNvPr id="20" name="Do I trust that this response really came from the server? Do I trust that this response really came from the server?" descr="Do I trust that this response really came from the server? Do I trust that this response really came from the server?">
              <a:extLst>
                <a:ext uri="{FF2B5EF4-FFF2-40B4-BE49-F238E27FC236}">
                  <a16:creationId xmlns:a16="http://schemas.microsoft.com/office/drawing/2014/main" id="{4EAE7E29-8D1B-4D21-9E32-35DF6109CD89}"/>
                </a:ext>
              </a:extLst>
            </p:cNvPr>
            <p:cNvPicPr>
              <a:picLocks/>
            </p:cNvPicPr>
            <p:nvPr/>
          </p:nvPicPr>
          <p:blipFill>
            <a:blip r:embed="rId3"/>
            <a:stretch>
              <a:fillRect/>
            </a:stretch>
          </p:blipFill>
          <p:spPr>
            <a:xfrm>
              <a:off x="0" y="0"/>
              <a:ext cx="7799936" cy="1819275"/>
            </a:xfrm>
            <a:prstGeom prst="rect">
              <a:avLst/>
            </a:prstGeom>
            <a:effectLst/>
          </p:spPr>
        </p:pic>
      </p:grpSp>
      <p:sp>
        <p:nvSpPr>
          <p:cNvPr id="2" name="Rectangle 1">
            <a:extLst>
              <a:ext uri="{FF2B5EF4-FFF2-40B4-BE49-F238E27FC236}">
                <a16:creationId xmlns:a16="http://schemas.microsoft.com/office/drawing/2014/main" id="{D67B4B2A-7BD5-4C69-8F0B-31C238E52896}"/>
              </a:ext>
            </a:extLst>
          </p:cNvPr>
          <p:cNvSpPr/>
          <p:nvPr/>
        </p:nvSpPr>
        <p:spPr>
          <a:xfrm>
            <a:off x="1467515" y="9760155"/>
            <a:ext cx="6804837" cy="2318583"/>
          </a:xfrm>
          <a:prstGeom prst="rect">
            <a:avLst/>
          </a:prstGeom>
          <a:solidFill>
            <a:schemeClr val="accent2">
              <a:lumMod val="40000"/>
              <a:lumOff val="6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a:ln>
                  <a:noFill/>
                </a:ln>
                <a:solidFill>
                  <a:schemeClr val="accent5"/>
                </a:solidFill>
                <a:effectLst/>
                <a:uFillTx/>
                <a:latin typeface="Helvetica Neue Medium"/>
                <a:ea typeface="Helvetica Neue Medium"/>
                <a:cs typeface="Helvetica Neue Medium"/>
                <a:sym typeface="Helvetica Neue Medium"/>
              </a:rPr>
              <a:t>Do I trust the server to give me the right answer? </a:t>
            </a:r>
          </a:p>
        </p:txBody>
      </p:sp>
      <p:sp>
        <p:nvSpPr>
          <p:cNvPr id="22" name="Rectangle 21">
            <a:extLst>
              <a:ext uri="{FF2B5EF4-FFF2-40B4-BE49-F238E27FC236}">
                <a16:creationId xmlns:a16="http://schemas.microsoft.com/office/drawing/2014/main" id="{0D4727BB-A8CD-4863-B6E9-EDF965E96B2A}"/>
              </a:ext>
            </a:extLst>
          </p:cNvPr>
          <p:cNvSpPr/>
          <p:nvPr/>
        </p:nvSpPr>
        <p:spPr>
          <a:xfrm>
            <a:off x="10589397" y="10761877"/>
            <a:ext cx="6804837" cy="2318583"/>
          </a:xfrm>
          <a:prstGeom prst="rect">
            <a:avLst/>
          </a:prstGeom>
          <a:solidFill>
            <a:schemeClr val="accent2">
              <a:lumMod val="40000"/>
              <a:lumOff val="6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4800" b="0" i="0" u="none" strike="noStrike" cap="none" spc="0" normalizeH="0" baseline="0" dirty="0">
                <a:ln>
                  <a:noFill/>
                </a:ln>
                <a:solidFill>
                  <a:schemeClr val="accent5"/>
                </a:solidFill>
                <a:effectLst/>
                <a:uFillTx/>
                <a:latin typeface="Helvetica Neue Medium"/>
                <a:ea typeface="Helvetica Neue Medium"/>
                <a:cs typeface="Helvetica Neue Medium"/>
                <a:sym typeface="Helvetica Neue Medium"/>
              </a:rPr>
              <a:t>Do I trust the server to not send my data somewhere else?</a:t>
            </a:r>
          </a:p>
        </p:txBody>
      </p:sp>
    </p:spTree>
    <p:extLst>
      <p:ext uri="{BB962C8B-B14F-4D97-AF65-F5344CB8AC3E}">
        <p14:creationId xmlns:p14="http://schemas.microsoft.com/office/powerpoint/2010/main" val="73991667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F157-4755-E145-A799-0CBEF192CD82}"/>
              </a:ext>
            </a:extLst>
          </p:cNvPr>
          <p:cNvSpPr>
            <a:spLocks noGrp="1"/>
          </p:cNvSpPr>
          <p:nvPr>
            <p:ph type="title"/>
          </p:nvPr>
        </p:nvSpPr>
        <p:spPr/>
        <p:txBody>
          <a:bodyPr>
            <a:normAutofit fontScale="90000"/>
          </a:bodyPr>
          <a:lstStyle/>
          <a:p>
            <a:r>
              <a:rPr lang="en-US" dirty="0"/>
              <a:t>Threat: Data controlled by a user flowing into our trusted codebase</a:t>
            </a:r>
          </a:p>
        </p:txBody>
      </p:sp>
      <p:sp>
        <p:nvSpPr>
          <p:cNvPr id="3" name="Text Placeholder 2">
            <a:extLst>
              <a:ext uri="{FF2B5EF4-FFF2-40B4-BE49-F238E27FC236}">
                <a16:creationId xmlns:a16="http://schemas.microsoft.com/office/drawing/2014/main" id="{7154A7E4-9E16-7843-AED1-2EC6AD35C6B6}"/>
              </a:ext>
            </a:extLst>
          </p:cNvPr>
          <p:cNvSpPr>
            <a:spLocks noGrp="1"/>
          </p:cNvSpPr>
          <p:nvPr>
            <p:ph type="body" sz="quarter" idx="21"/>
          </p:nvPr>
        </p:nvSpPr>
        <p:spPr/>
        <p:txBody>
          <a:bodyPr/>
          <a:lstStyle/>
          <a:p>
            <a:endParaRPr lang="en-US"/>
          </a:p>
        </p:txBody>
      </p:sp>
      <p:pic>
        <p:nvPicPr>
          <p:cNvPr id="5" name="Image" descr="Image">
            <a:extLst>
              <a:ext uri="{FF2B5EF4-FFF2-40B4-BE49-F238E27FC236}">
                <a16:creationId xmlns:a16="http://schemas.microsoft.com/office/drawing/2014/main" id="{400F9F0A-CCBB-A746-A394-7ACCBAE7A047}"/>
              </a:ext>
            </a:extLst>
          </p:cNvPr>
          <p:cNvPicPr>
            <a:picLocks noChangeAspect="1"/>
          </p:cNvPicPr>
          <p:nvPr/>
        </p:nvPicPr>
        <p:blipFill>
          <a:blip r:embed="rId3"/>
          <a:stretch>
            <a:fillRect/>
          </a:stretch>
        </p:blipFill>
        <p:spPr>
          <a:xfrm>
            <a:off x="5313136" y="5082116"/>
            <a:ext cx="13757728" cy="4234737"/>
          </a:xfrm>
          <a:prstGeom prst="rect">
            <a:avLst/>
          </a:prstGeom>
          <a:ln w="12700">
            <a:miter lim="400000"/>
          </a:ln>
        </p:spPr>
      </p:pic>
      <p:sp>
        <p:nvSpPr>
          <p:cNvPr id="7" name="TextBox 6">
            <a:extLst>
              <a:ext uri="{FF2B5EF4-FFF2-40B4-BE49-F238E27FC236}">
                <a16:creationId xmlns:a16="http://schemas.microsoft.com/office/drawing/2014/main" id="{91341CC8-538C-8B4A-A342-755653F71426}"/>
              </a:ext>
            </a:extLst>
          </p:cNvPr>
          <p:cNvSpPr txBox="1"/>
          <p:nvPr/>
        </p:nvSpPr>
        <p:spPr>
          <a:xfrm>
            <a:off x="5613400" y="13002568"/>
            <a:ext cx="12192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https://xkcd.com/327/</a:t>
            </a:r>
            <a:r>
              <a:rPr lang="en-US" dirty="0"/>
              <a:t> </a:t>
            </a:r>
          </a:p>
        </p:txBody>
      </p:sp>
    </p:spTree>
    <p:extLst>
      <p:ext uri="{BB962C8B-B14F-4D97-AF65-F5344CB8AC3E}">
        <p14:creationId xmlns:p14="http://schemas.microsoft.com/office/powerpoint/2010/main" val="552509819"/>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Code Injection Example"/>
          <p:cNvSpPr txBox="1">
            <a:spLocks noGrp="1"/>
          </p:cNvSpPr>
          <p:nvPr>
            <p:ph type="title"/>
          </p:nvPr>
        </p:nvSpPr>
        <p:spPr>
          <a:prstGeom prst="rect">
            <a:avLst/>
          </a:prstGeom>
        </p:spPr>
        <p:txBody>
          <a:bodyPr>
            <a:normAutofit fontScale="90000"/>
          </a:bodyPr>
          <a:lstStyle/>
          <a:p>
            <a:r>
              <a:rPr lang="en-US" dirty="0"/>
              <a:t>Threat: Data controlled by a user flowing into our trusted codebase</a:t>
            </a:r>
            <a:endParaRPr dirty="0"/>
          </a:p>
        </p:txBody>
      </p:sp>
      <p:sp>
        <p:nvSpPr>
          <p:cNvPr id="153" name="Cross-site scripting (XSS)"/>
          <p:cNvSpPr txBox="1">
            <a:spLocks noGrp="1"/>
          </p:cNvSpPr>
          <p:nvPr>
            <p:ph type="body" idx="21"/>
          </p:nvPr>
        </p:nvSpPr>
        <p:spPr>
          <a:xfrm>
            <a:off x="1206500" y="2817812"/>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Cross-site scripting (XSS)</a:t>
            </a:r>
          </a:p>
        </p:txBody>
      </p:sp>
      <p:sp>
        <p:nvSpPr>
          <p:cNvPr id="154"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55"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56"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grpSp>
        <p:nvGrpSpPr>
          <p:cNvPr id="160" name="Group"/>
          <p:cNvGrpSpPr/>
          <p:nvPr/>
        </p:nvGrpSpPr>
        <p:grpSpPr>
          <a:xfrm>
            <a:off x="12990532" y="4950906"/>
            <a:ext cx="9452441" cy="9510384"/>
            <a:chOff x="0" y="0"/>
            <a:chExt cx="9452440" cy="9510382"/>
          </a:xfrm>
        </p:grpSpPr>
        <p:sp>
          <p:nvSpPr>
            <p:cNvPr id="157" name="Malicious JavaScript Response"/>
            <p:cNvSpPr/>
            <p:nvPr/>
          </p:nvSpPr>
          <p:spPr>
            <a:xfrm>
              <a:off x="3226965" y="0"/>
              <a:ext cx="3192094" cy="2318760"/>
            </a:xfrm>
            <a:prstGeom prst="rect">
              <a:avLst/>
            </a:prstGeom>
            <a:solidFill>
              <a:srgbClr val="ED220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defTabSz="825500">
                <a:defRPr sz="3200">
                  <a:solidFill>
                    <a:srgbClr val="FFFFFF"/>
                  </a:solidFill>
                  <a:latin typeface="Helvetica Neue Medium"/>
                  <a:ea typeface="Helvetica Neue Medium"/>
                  <a:cs typeface="Helvetica Neue Medium"/>
                  <a:sym typeface="Helvetica Neue Medium"/>
                </a:defRPr>
              </a:lvl1pPr>
            </a:lstStyle>
            <a:p>
              <a:r>
                <a:t>Malicious JavaScript Response</a:t>
              </a:r>
            </a:p>
          </p:txBody>
        </p:sp>
        <p:sp>
          <p:nvSpPr>
            <p:cNvPr id="158" name="Line"/>
            <p:cNvSpPr/>
            <p:nvPr/>
          </p:nvSpPr>
          <p:spPr>
            <a:xfrm>
              <a:off x="0" y="1159379"/>
              <a:ext cx="3199096" cy="1"/>
            </a:xfrm>
            <a:prstGeom prst="line">
              <a:avLst/>
            </a:prstGeom>
            <a:noFill/>
            <a:ln w="1270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pic>
          <p:nvPicPr>
            <p:cNvPr id="159" name="Image" descr="Image"/>
            <p:cNvPicPr>
              <a:picLocks noChangeAspect="1"/>
            </p:cNvPicPr>
            <p:nvPr/>
          </p:nvPicPr>
          <p:blipFill>
            <a:blip r:embed="rId4"/>
            <a:stretch>
              <a:fillRect/>
            </a:stretch>
          </p:blipFill>
          <p:spPr>
            <a:xfrm>
              <a:off x="1540340" y="2677782"/>
              <a:ext cx="7912101" cy="6832601"/>
            </a:xfrm>
            <a:prstGeom prst="rect">
              <a:avLst/>
            </a:prstGeom>
            <a:ln w="12700" cap="flat">
              <a:noFill/>
              <a:miter lim="400000"/>
            </a:ln>
            <a:effectLst/>
          </p:spPr>
        </p:pic>
      </p:grpSp>
      <p:pic>
        <p:nvPicPr>
          <p:cNvPr id="161" name="Image" descr="Image"/>
          <p:cNvPicPr>
            <a:picLocks noChangeAspect="1"/>
          </p:cNvPicPr>
          <p:nvPr/>
        </p:nvPicPr>
        <p:blipFill>
          <a:blip r:embed="rId5"/>
          <a:stretch>
            <a:fillRect/>
          </a:stretch>
        </p:blipFill>
        <p:spPr>
          <a:xfrm>
            <a:off x="7175690" y="7368807"/>
            <a:ext cx="7912101" cy="683260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 grpId="0"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t>Learning Objectives for this Lesson</a:t>
            </a:r>
          </a:p>
        </p:txBody>
      </p:sp>
      <p:sp>
        <p:nvSpPr>
          <p:cNvPr id="130"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31" name="Describe that security is a spectrum, and be able to define a realistic threat model for a given system…"/>
          <p:cNvSpPr txBox="1">
            <a:spLocks noGrp="1"/>
          </p:cNvSpPr>
          <p:nvPr>
            <p:ph type="body" idx="1"/>
          </p:nvPr>
        </p:nvSpPr>
        <p:spPr>
          <a:xfrm>
            <a:off x="1206500" y="4243609"/>
            <a:ext cx="21971000" cy="8256012"/>
          </a:xfrm>
          <a:prstGeom prst="rect">
            <a:avLst/>
          </a:prstGeom>
        </p:spPr>
        <p:txBody>
          <a:bodyPr/>
          <a:lstStyle/>
          <a:p>
            <a:pPr marL="698500" indent="-698500">
              <a:buSzPct val="123000"/>
              <a:buChar char="•"/>
            </a:pPr>
            <a:r>
              <a:rPr dirty="0"/>
              <a:t>Describe that security is a spectrum, and be able to define a realistic threat model for a given system</a:t>
            </a:r>
          </a:p>
          <a:p>
            <a:pPr marL="698500" indent="-698500">
              <a:buSzPct val="123000"/>
              <a:buChar char="•"/>
            </a:pPr>
            <a:r>
              <a:rPr dirty="0"/>
              <a:t>Evaluate the tradeoffs between security and costs in software engineering</a:t>
            </a:r>
            <a:endParaRPr lang="en-US" dirty="0"/>
          </a:p>
          <a:p>
            <a:pPr marL="698500" indent="-698500">
              <a:buSzPct val="123000"/>
              <a:buChar char="•"/>
            </a:pPr>
            <a:r>
              <a:rPr lang="en-US" dirty="0"/>
              <a:t>Recognize the causes of and common mitigations for common vulnerabilities in web applications</a:t>
            </a:r>
          </a:p>
          <a:p>
            <a:pPr marL="698500" indent="-698500">
              <a:buSzPct val="123000"/>
              <a:buChar char="•"/>
            </a:pPr>
            <a:r>
              <a:rPr lang="en-US" dirty="0"/>
              <a:t>Utilize static analysis tools to identify common weaknesses in code</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66"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67"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sp>
        <p:nvSpPr>
          <p:cNvPr id="168" name="app.get('/transcripts/:id', (req, res) =&gt; {…"/>
          <p:cNvSpPr txBox="1"/>
          <p:nvPr/>
        </p:nvSpPr>
        <p:spPr>
          <a:xfrm>
            <a:off x="13423991" y="2593273"/>
            <a:ext cx="10593506" cy="467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500" b="1">
                <a:solidFill>
                  <a:srgbClr val="018001"/>
                </a:solidFill>
                <a:latin typeface="Courier"/>
                <a:ea typeface="Courier"/>
                <a:cs typeface="Courier"/>
                <a:sym typeface="Courier"/>
              </a:defRPr>
            </a:pPr>
            <a:r>
              <a:rPr b="0">
                <a:solidFill>
                  <a:srgbClr val="000000"/>
                </a:solidFill>
              </a:rPr>
              <a:t>app.</a:t>
            </a:r>
            <a:r>
              <a:rPr>
                <a:solidFill>
                  <a:srgbClr val="66187A"/>
                </a:solidFill>
              </a:rPr>
              <a:t>get</a:t>
            </a:r>
            <a:r>
              <a:rPr b="0">
                <a:solidFill>
                  <a:srgbClr val="000000"/>
                </a:solidFill>
              </a:rPr>
              <a:t>(</a:t>
            </a:r>
            <a:r>
              <a:t>'/transcripts/:id'</a:t>
            </a:r>
            <a:r>
              <a:rPr b="0">
                <a:solidFill>
                  <a:srgbClr val="000000"/>
                </a:solidFill>
              </a:rPr>
              <a:t>, (req, res) =&gt; {</a:t>
            </a:r>
          </a:p>
          <a:p>
            <a:pPr algn="l" defTabSz="457200">
              <a:defRPr sz="2500" i="1">
                <a:solidFill>
                  <a:srgbClr val="808080"/>
                </a:solidFill>
                <a:latin typeface="Courier"/>
                <a:ea typeface="Courier"/>
                <a:cs typeface="Courier"/>
                <a:sym typeface="Courier"/>
              </a:defRPr>
            </a:pPr>
            <a:r>
              <a:rPr i="0">
                <a:solidFill>
                  <a:srgbClr val="000000"/>
                </a:solidFill>
              </a:rPr>
              <a:t>  </a:t>
            </a:r>
            <a:r>
              <a:t>// req.params to get components of the path</a:t>
            </a:r>
          </a:p>
          <a:p>
            <a:pPr algn="l" defTabSz="457200">
              <a:defRPr sz="2500">
                <a:solidFill>
                  <a:srgbClr val="000000"/>
                </a:solidFill>
                <a:latin typeface="Courier"/>
                <a:ea typeface="Courier"/>
                <a:cs typeface="Courier"/>
                <a:sym typeface="Courier"/>
              </a:defRPr>
            </a:pPr>
            <a:r>
              <a:rPr i="1">
                <a:solidFill>
                  <a:srgbClr val="808080"/>
                </a:solidFill>
              </a:rPr>
              <a:t>  </a:t>
            </a:r>
            <a:r>
              <a:rPr b="1">
                <a:solidFill>
                  <a:srgbClr val="011480"/>
                </a:solidFill>
              </a:rPr>
              <a:t>const </a:t>
            </a:r>
            <a:r>
              <a:t>{</a:t>
            </a:r>
            <a:r>
              <a:rPr>
                <a:solidFill>
                  <a:srgbClr val="458383"/>
                </a:solidFill>
              </a:rPr>
              <a:t>id</a:t>
            </a:r>
            <a:r>
              <a:t>} = req.</a:t>
            </a:r>
            <a:r>
              <a:rPr b="1">
                <a:solidFill>
                  <a:srgbClr val="66187A"/>
                </a:solidFill>
              </a:rPr>
              <a:t>params</a:t>
            </a:r>
            <a:r>
              <a:t>;</a:t>
            </a:r>
          </a:p>
          <a:p>
            <a:pPr algn="l" defTabSz="457200">
              <a:defRPr sz="2500">
                <a:solidFill>
                  <a:srgbClr val="000000"/>
                </a:solidFill>
                <a:latin typeface="Courier"/>
                <a:ea typeface="Courier"/>
                <a:cs typeface="Courier"/>
                <a:sym typeface="Courier"/>
              </a:defRPr>
            </a:pPr>
            <a:r>
              <a:t>  </a:t>
            </a:r>
            <a:r>
              <a:rPr b="1">
                <a:solidFill>
                  <a:srgbClr val="011480"/>
                </a:solidFill>
              </a:rPr>
              <a:t>const </a:t>
            </a:r>
            <a:r>
              <a:rPr>
                <a:solidFill>
                  <a:srgbClr val="458383"/>
                </a:solidFill>
              </a:rPr>
              <a:t>theTranscript </a:t>
            </a:r>
            <a:r>
              <a:t>= db.</a:t>
            </a:r>
            <a:r>
              <a:rPr i="1"/>
              <a:t>getTranscript</a:t>
            </a:r>
            <a:r>
              <a:t>(</a:t>
            </a:r>
            <a:r>
              <a:rPr i="1"/>
              <a:t>parseInt</a:t>
            </a:r>
            <a:r>
              <a:t>(</a:t>
            </a:r>
            <a:r>
              <a:rPr>
                <a:solidFill>
                  <a:srgbClr val="458383"/>
                </a:solidFill>
              </a:rPr>
              <a:t>id</a:t>
            </a:r>
            <a:r>
              <a:t>));</a:t>
            </a:r>
          </a:p>
          <a:p>
            <a:pPr algn="l" defTabSz="457200">
              <a:defRPr sz="2500">
                <a:solidFill>
                  <a:srgbClr val="458383"/>
                </a:solidFill>
                <a:latin typeface="Courier"/>
                <a:ea typeface="Courier"/>
                <a:cs typeface="Courier"/>
                <a:sym typeface="Courier"/>
              </a:defRPr>
            </a:pPr>
            <a:r>
              <a:rPr>
                <a:solidFill>
                  <a:srgbClr val="000000"/>
                </a:solidFill>
              </a:rPr>
              <a:t>  </a:t>
            </a:r>
            <a:r>
              <a:rPr b="1">
                <a:solidFill>
                  <a:srgbClr val="011480"/>
                </a:solidFill>
              </a:rPr>
              <a:t>if </a:t>
            </a:r>
            <a:r>
              <a:rPr>
                <a:solidFill>
                  <a:srgbClr val="000000"/>
                </a:solidFill>
              </a:rPr>
              <a:t>(</a:t>
            </a:r>
            <a:r>
              <a:t>theTranscript </a:t>
            </a:r>
            <a:r>
              <a:rPr>
                <a:solidFill>
                  <a:srgbClr val="000000"/>
                </a:solidFill>
              </a:rPr>
              <a:t>=== </a:t>
            </a:r>
            <a:r>
              <a:rPr b="1">
                <a:solidFill>
                  <a:srgbClr val="011480"/>
                </a:solidFill>
              </a:rPr>
              <a:t>undefined</a:t>
            </a:r>
            <a:r>
              <a:rPr>
                <a:solidFill>
                  <a:srgbClr val="000000"/>
                </a:solidFill>
              </a:rPr>
              <a:t>) {</a:t>
            </a:r>
          </a:p>
          <a:p>
            <a:pPr algn="l" defTabSz="457200">
              <a:defRPr sz="2500" b="1">
                <a:solidFill>
                  <a:srgbClr val="018001"/>
                </a:solidFill>
                <a:latin typeface="Courier"/>
                <a:ea typeface="Courier"/>
                <a:cs typeface="Courier"/>
                <a:sym typeface="Courier"/>
              </a:defRPr>
            </a:pPr>
            <a:r>
              <a:rPr b="0">
                <a:solidFill>
                  <a:srgbClr val="000000"/>
                </a:solidFill>
              </a:rPr>
              <a:t>    res.</a:t>
            </a:r>
            <a:r>
              <a:rPr b="0">
                <a:solidFill>
                  <a:srgbClr val="7A7A43"/>
                </a:solidFill>
              </a:rPr>
              <a:t>status</a:t>
            </a:r>
            <a:r>
              <a:rPr b="0">
                <a:solidFill>
                  <a:srgbClr val="000000"/>
                </a:solidFill>
              </a:rPr>
              <a:t>(</a:t>
            </a:r>
            <a:r>
              <a:rPr b="0">
                <a:solidFill>
                  <a:srgbClr val="0432FF"/>
                </a:solidFill>
              </a:rPr>
              <a:t>404</a:t>
            </a:r>
            <a:r>
              <a:rPr b="0">
                <a:solidFill>
                  <a:srgbClr val="000000"/>
                </a:solidFill>
              </a:rPr>
              <a:t>).</a:t>
            </a:r>
            <a:r>
              <a:rPr>
                <a:solidFill>
                  <a:srgbClr val="66187A"/>
                </a:solidFill>
              </a:rPr>
              <a:t>send</a:t>
            </a:r>
            <a:r>
              <a:rPr b="0">
                <a:solidFill>
                  <a:srgbClr val="000000"/>
                </a:solidFill>
              </a:rPr>
              <a:t>(</a:t>
            </a:r>
            <a:r>
              <a:t>`No student with id = </a:t>
            </a:r>
            <a:r>
              <a:rPr b="0">
                <a:solidFill>
                  <a:srgbClr val="000000"/>
                </a:solidFill>
              </a:rPr>
              <a:t>${</a:t>
            </a:r>
            <a:r>
              <a:rPr b="0">
                <a:solidFill>
                  <a:srgbClr val="458383"/>
                </a:solidFill>
              </a:rPr>
              <a:t>id</a:t>
            </a:r>
            <a:r>
              <a:rPr b="0">
                <a:solidFill>
                  <a:srgbClr val="000000"/>
                </a:solidFill>
              </a:rPr>
              <a:t>}</a:t>
            </a:r>
            <a:r>
              <a:t>`</a:t>
            </a:r>
            <a:r>
              <a:rPr b="0">
                <a:solidFill>
                  <a:srgbClr val="000000"/>
                </a:solidFill>
              </a:rPr>
              <a:t>);</a:t>
            </a:r>
          </a:p>
          <a:p>
            <a:pPr algn="l" defTabSz="457200">
              <a:defRPr sz="2500">
                <a:solidFill>
                  <a:srgbClr val="000000"/>
                </a:solidFill>
                <a:latin typeface="Courier"/>
                <a:ea typeface="Courier"/>
                <a:cs typeface="Courier"/>
                <a:sym typeface="Courier"/>
              </a:defRPr>
            </a:pPr>
            <a:r>
              <a:t>  }</a:t>
            </a:r>
          </a:p>
          <a:p>
            <a:pPr algn="l" defTabSz="457200">
              <a:defRPr sz="2500">
                <a:solidFill>
                  <a:srgbClr val="000000"/>
                </a:solidFill>
                <a:latin typeface="Courier"/>
                <a:ea typeface="Courier"/>
                <a:cs typeface="Courier"/>
                <a:sym typeface="Courier"/>
              </a:defRPr>
            </a:pPr>
            <a:r>
              <a:t>  {</a:t>
            </a:r>
          </a:p>
          <a:p>
            <a:pPr algn="l" defTabSz="457200">
              <a:defRPr sz="2500">
                <a:solidFill>
                  <a:srgbClr val="458383"/>
                </a:solidFill>
                <a:latin typeface="Courier"/>
                <a:ea typeface="Courier"/>
                <a:cs typeface="Courier"/>
                <a:sym typeface="Courier"/>
              </a:defRPr>
            </a:pPr>
            <a:r>
              <a:rPr>
                <a:solidFill>
                  <a:srgbClr val="000000"/>
                </a:solidFill>
              </a:rPr>
              <a:t>    res.</a:t>
            </a:r>
            <a:r>
              <a:rPr>
                <a:solidFill>
                  <a:srgbClr val="7A7A43"/>
                </a:solidFill>
              </a:rPr>
              <a:t>status</a:t>
            </a:r>
            <a:r>
              <a:rPr>
                <a:solidFill>
                  <a:srgbClr val="000000"/>
                </a:solidFill>
              </a:rPr>
              <a:t>(</a:t>
            </a:r>
            <a:r>
              <a:rPr>
                <a:solidFill>
                  <a:srgbClr val="0432FF"/>
                </a:solidFill>
              </a:rPr>
              <a:t>200</a:t>
            </a:r>
            <a:r>
              <a:rPr>
                <a:solidFill>
                  <a:srgbClr val="000000"/>
                </a:solidFill>
              </a:rPr>
              <a:t>).</a:t>
            </a:r>
            <a:r>
              <a:rPr b="1">
                <a:solidFill>
                  <a:srgbClr val="66187A"/>
                </a:solidFill>
              </a:rPr>
              <a:t>send</a:t>
            </a:r>
            <a:r>
              <a:rPr>
                <a:solidFill>
                  <a:srgbClr val="000000"/>
                </a:solidFill>
              </a:rPr>
              <a:t>(</a:t>
            </a:r>
            <a:r>
              <a:t>theTranscript</a:t>
            </a:r>
            <a:r>
              <a:rPr>
                <a:solidFill>
                  <a:srgbClr val="000000"/>
                </a:solidFill>
              </a:rPr>
              <a:t>);</a:t>
            </a:r>
          </a:p>
          <a:p>
            <a:pPr algn="l" defTabSz="457200">
              <a:defRPr sz="2500">
                <a:solidFill>
                  <a:srgbClr val="000000"/>
                </a:solidFill>
                <a:latin typeface="Courier"/>
                <a:ea typeface="Courier"/>
                <a:cs typeface="Courier"/>
                <a:sym typeface="Courier"/>
              </a:defRPr>
            </a:pPr>
            <a:r>
              <a:t>  }</a:t>
            </a:r>
          </a:p>
          <a:p>
            <a:pPr algn="l" defTabSz="457200">
              <a:defRPr sz="2500">
                <a:solidFill>
                  <a:srgbClr val="000000"/>
                </a:solidFill>
                <a:latin typeface="Courier"/>
                <a:ea typeface="Courier"/>
                <a:cs typeface="Courier"/>
                <a:sym typeface="Courier"/>
              </a:defRPr>
            </a:pPr>
            <a:r>
              <a:t>});</a:t>
            </a:r>
          </a:p>
        </p:txBody>
      </p:sp>
      <p:sp>
        <p:nvSpPr>
          <p:cNvPr id="169" name="/transcripts/4"/>
          <p:cNvSpPr txBox="1"/>
          <p:nvPr/>
        </p:nvSpPr>
        <p:spPr>
          <a:xfrm>
            <a:off x="6707490" y="5414564"/>
            <a:ext cx="193182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/transcripts/4</a:t>
            </a:r>
          </a:p>
        </p:txBody>
      </p:sp>
      <p:pic>
        <p:nvPicPr>
          <p:cNvPr id="170" name="Image" descr="Image"/>
          <p:cNvPicPr>
            <a:picLocks noChangeAspect="1"/>
          </p:cNvPicPr>
          <p:nvPr/>
        </p:nvPicPr>
        <p:blipFill>
          <a:blip r:embed="rId4"/>
          <a:stretch>
            <a:fillRect/>
          </a:stretch>
        </p:blipFill>
        <p:spPr>
          <a:xfrm>
            <a:off x="7175690" y="7368807"/>
            <a:ext cx="7912101" cy="6832601"/>
          </a:xfrm>
          <a:prstGeom prst="rect">
            <a:avLst/>
          </a:prstGeom>
          <a:ln w="12700">
            <a:miter lim="400000"/>
          </a:ln>
        </p:spPr>
      </p:pic>
      <p:sp>
        <p:nvSpPr>
          <p:cNvPr id="3" name="Text Placeholder 2">
            <a:extLst>
              <a:ext uri="{FF2B5EF4-FFF2-40B4-BE49-F238E27FC236}">
                <a16:creationId xmlns:a16="http://schemas.microsoft.com/office/drawing/2014/main" id="{0D231172-0E2F-BA44-8099-EADAC925E3F8}"/>
              </a:ext>
            </a:extLst>
          </p:cNvPr>
          <p:cNvSpPr>
            <a:spLocks noGrp="1"/>
          </p:cNvSpPr>
          <p:nvPr>
            <p:ph type="body" sz="quarter" idx="21"/>
          </p:nvPr>
        </p:nvSpPr>
        <p:spPr>
          <a:xfrm>
            <a:off x="1206500" y="2768381"/>
            <a:ext cx="21971000" cy="934780"/>
          </a:xfrm>
        </p:spPr>
        <p:txBody>
          <a:bodyPr/>
          <a:lstStyle/>
          <a:p>
            <a:r>
              <a:rPr lang="en-US" dirty="0"/>
              <a:t>Cross-site scripting (XSS)</a:t>
            </a:r>
          </a:p>
          <a:p>
            <a:endParaRPr lang="en-US" dirty="0"/>
          </a:p>
        </p:txBody>
      </p:sp>
      <p:sp>
        <p:nvSpPr>
          <p:cNvPr id="5" name="Title 4">
            <a:extLst>
              <a:ext uri="{FF2B5EF4-FFF2-40B4-BE49-F238E27FC236}">
                <a16:creationId xmlns:a16="http://schemas.microsoft.com/office/drawing/2014/main" id="{BC587C45-8FAE-8548-B74C-4BA34333E4DA}"/>
              </a:ext>
            </a:extLst>
          </p:cNvPr>
          <p:cNvSpPr>
            <a:spLocks noGrp="1"/>
          </p:cNvSpPr>
          <p:nvPr>
            <p:ph type="title"/>
          </p:nvPr>
        </p:nvSpPr>
        <p:spPr/>
        <p:txBody>
          <a:bodyPr>
            <a:normAutofit fontScale="90000"/>
          </a:bodyPr>
          <a:lstStyle/>
          <a:p>
            <a:r>
              <a:rPr lang="en-US" dirty="0"/>
              <a:t>Threat: Data controlled by a user flowing into our trusted codebase</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Code Injection Example"/>
          <p:cNvSpPr txBox="1">
            <a:spLocks noGrp="1"/>
          </p:cNvSpPr>
          <p:nvPr>
            <p:ph type="title"/>
          </p:nvPr>
        </p:nvSpPr>
        <p:spPr>
          <a:prstGeom prst="rect">
            <a:avLst/>
          </a:prstGeom>
        </p:spPr>
        <p:txBody>
          <a:bodyPr>
            <a:normAutofit fontScale="90000"/>
          </a:bodyPr>
          <a:lstStyle/>
          <a:p>
            <a:r>
              <a:rPr lang="en-US" dirty="0"/>
              <a:t>Threat: Data controlled by a user flowing into our trusted codebase</a:t>
            </a:r>
            <a:endParaRPr dirty="0"/>
          </a:p>
        </p:txBody>
      </p:sp>
      <p:sp>
        <p:nvSpPr>
          <p:cNvPr id="173" name="Cross-site scripting (XSS)"/>
          <p:cNvSpPr txBox="1">
            <a:spLocks noGrp="1"/>
          </p:cNvSpPr>
          <p:nvPr>
            <p:ph type="body" idx="21"/>
          </p:nvPr>
        </p:nvSpPr>
        <p:spPr>
          <a:xfrm>
            <a:off x="1206500" y="2768381"/>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Cross-site scripting (XSS)</a:t>
            </a:r>
          </a:p>
        </p:txBody>
      </p:sp>
      <p:sp>
        <p:nvSpPr>
          <p:cNvPr id="174"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75"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76"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sp>
        <p:nvSpPr>
          <p:cNvPr id="177" name="/transcripts/abcd"/>
          <p:cNvSpPr txBox="1"/>
          <p:nvPr/>
        </p:nvSpPr>
        <p:spPr>
          <a:xfrm>
            <a:off x="6447800" y="5414564"/>
            <a:ext cx="245120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/transcripts/abcd</a:t>
            </a:r>
          </a:p>
        </p:txBody>
      </p:sp>
      <p:pic>
        <p:nvPicPr>
          <p:cNvPr id="178" name="Image" descr="Image"/>
          <p:cNvPicPr>
            <a:picLocks noChangeAspect="1"/>
          </p:cNvPicPr>
          <p:nvPr/>
        </p:nvPicPr>
        <p:blipFill>
          <a:blip r:embed="rId4"/>
          <a:stretch>
            <a:fillRect/>
          </a:stretch>
        </p:blipFill>
        <p:spPr>
          <a:xfrm>
            <a:off x="7175690" y="7570937"/>
            <a:ext cx="7912101" cy="6832601"/>
          </a:xfrm>
          <a:prstGeom prst="rect">
            <a:avLst/>
          </a:prstGeom>
          <a:ln w="12700">
            <a:miter lim="400000"/>
          </a:ln>
        </p:spPr>
      </p:pic>
      <p:sp>
        <p:nvSpPr>
          <p:cNvPr id="179" name="Rectangle"/>
          <p:cNvSpPr/>
          <p:nvPr/>
        </p:nvSpPr>
        <p:spPr>
          <a:xfrm>
            <a:off x="14964342" y="3365500"/>
            <a:ext cx="3447451"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80" name="Rectangle"/>
          <p:cNvSpPr/>
          <p:nvPr/>
        </p:nvSpPr>
        <p:spPr>
          <a:xfrm>
            <a:off x="14144318" y="4521591"/>
            <a:ext cx="9772214"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81" name="app.get('/transcripts/:id', (req, res) =&gt; {…"/>
          <p:cNvSpPr txBox="1"/>
          <p:nvPr/>
        </p:nvSpPr>
        <p:spPr>
          <a:xfrm>
            <a:off x="13423991" y="2415473"/>
            <a:ext cx="10593506" cy="467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500" b="1">
                <a:solidFill>
                  <a:srgbClr val="018001"/>
                </a:solidFill>
                <a:latin typeface="Courier"/>
                <a:ea typeface="Courier"/>
                <a:cs typeface="Courier"/>
                <a:sym typeface="Courier"/>
              </a:defRPr>
            </a:pPr>
            <a:r>
              <a:rPr b="0" dirty="0" err="1">
                <a:solidFill>
                  <a:srgbClr val="000000"/>
                </a:solidFill>
              </a:rPr>
              <a:t>app.</a:t>
            </a:r>
            <a:r>
              <a:rPr dirty="0" err="1">
                <a:solidFill>
                  <a:srgbClr val="66187A"/>
                </a:solidFill>
              </a:rPr>
              <a:t>get</a:t>
            </a:r>
            <a:r>
              <a:rPr b="0" dirty="0">
                <a:solidFill>
                  <a:srgbClr val="000000"/>
                </a:solidFill>
              </a:rPr>
              <a:t>(</a:t>
            </a:r>
            <a:r>
              <a:rPr dirty="0"/>
              <a:t>'/transcripts/:id'</a:t>
            </a:r>
            <a:r>
              <a:rPr b="0" dirty="0">
                <a:solidFill>
                  <a:srgbClr val="000000"/>
                </a:solidFill>
              </a:rPr>
              <a:t>, (req, res) =&gt; {</a:t>
            </a:r>
          </a:p>
          <a:p>
            <a:pPr algn="l" defTabSz="457200">
              <a:defRPr sz="2500" i="1">
                <a:solidFill>
                  <a:srgbClr val="808080"/>
                </a:solidFill>
                <a:latin typeface="Courier"/>
                <a:ea typeface="Courier"/>
                <a:cs typeface="Courier"/>
                <a:sym typeface="Courier"/>
              </a:defRPr>
            </a:pPr>
            <a:r>
              <a:rPr i="0" dirty="0">
                <a:solidFill>
                  <a:srgbClr val="000000"/>
                </a:solidFill>
              </a:rPr>
              <a:t>  </a:t>
            </a:r>
            <a:r>
              <a:rPr dirty="0"/>
              <a:t>// </a:t>
            </a:r>
            <a:r>
              <a:rPr dirty="0" err="1"/>
              <a:t>req.params</a:t>
            </a:r>
            <a:r>
              <a:rPr dirty="0"/>
              <a:t> to get components of the path</a:t>
            </a:r>
          </a:p>
          <a:p>
            <a:pPr algn="l" defTabSz="457200">
              <a:defRPr sz="2500">
                <a:solidFill>
                  <a:srgbClr val="000000"/>
                </a:solidFill>
                <a:latin typeface="Courier"/>
                <a:ea typeface="Courier"/>
                <a:cs typeface="Courier"/>
                <a:sym typeface="Courier"/>
              </a:defRPr>
            </a:pPr>
            <a:r>
              <a:rPr i="1" dirty="0">
                <a:solidFill>
                  <a:srgbClr val="808080"/>
                </a:solidFill>
              </a:rPr>
              <a:t>  </a:t>
            </a:r>
            <a:r>
              <a:rPr b="1" dirty="0">
                <a:solidFill>
                  <a:srgbClr val="011480"/>
                </a:solidFill>
              </a:rPr>
              <a:t>const </a:t>
            </a:r>
            <a:r>
              <a:rPr dirty="0"/>
              <a:t>{</a:t>
            </a:r>
            <a:r>
              <a:rPr dirty="0">
                <a:solidFill>
                  <a:srgbClr val="458383"/>
                </a:solidFill>
              </a:rPr>
              <a:t>id</a:t>
            </a:r>
            <a:r>
              <a:rPr dirty="0"/>
              <a:t>} = </a:t>
            </a:r>
            <a:r>
              <a:rPr dirty="0" err="1"/>
              <a:t>req.</a:t>
            </a:r>
            <a:r>
              <a:rPr b="1" dirty="0" err="1">
                <a:solidFill>
                  <a:srgbClr val="66187A"/>
                </a:solidFill>
              </a:rPr>
              <a:t>params</a:t>
            </a:r>
            <a:r>
              <a:rPr dirty="0"/>
              <a:t>;</a:t>
            </a:r>
          </a:p>
          <a:p>
            <a:pPr algn="l" defTabSz="457200">
              <a:defRPr sz="2500">
                <a:solidFill>
                  <a:srgbClr val="000000"/>
                </a:solidFill>
                <a:latin typeface="Courier"/>
                <a:ea typeface="Courier"/>
                <a:cs typeface="Courier"/>
                <a:sym typeface="Courier"/>
              </a:defRPr>
            </a:pPr>
            <a:r>
              <a:rPr dirty="0"/>
              <a:t>  </a:t>
            </a:r>
            <a:r>
              <a:rPr b="1" dirty="0">
                <a:solidFill>
                  <a:srgbClr val="011480"/>
                </a:solidFill>
              </a:rPr>
              <a:t>const </a:t>
            </a:r>
            <a:r>
              <a:rPr dirty="0" err="1">
                <a:solidFill>
                  <a:srgbClr val="458383"/>
                </a:solidFill>
              </a:rPr>
              <a:t>theTranscript</a:t>
            </a:r>
            <a:r>
              <a:rPr dirty="0">
                <a:solidFill>
                  <a:srgbClr val="458383"/>
                </a:solidFill>
              </a:rPr>
              <a:t> </a:t>
            </a:r>
            <a:r>
              <a:rPr dirty="0"/>
              <a:t>= </a:t>
            </a:r>
            <a:r>
              <a:rPr dirty="0" err="1"/>
              <a:t>db.</a:t>
            </a:r>
            <a:r>
              <a:rPr i="1" dirty="0" err="1"/>
              <a:t>getTranscript</a:t>
            </a:r>
            <a:r>
              <a:rPr dirty="0"/>
              <a:t>(</a:t>
            </a:r>
            <a:r>
              <a:rPr i="1" dirty="0" err="1"/>
              <a:t>parseInt</a:t>
            </a:r>
            <a:r>
              <a:rPr dirty="0"/>
              <a:t>(</a:t>
            </a:r>
            <a:r>
              <a:rPr dirty="0">
                <a:solidFill>
                  <a:srgbClr val="458383"/>
                </a:solidFill>
              </a:rPr>
              <a:t>id</a:t>
            </a:r>
            <a:r>
              <a:rPr dirty="0"/>
              <a:t>));</a:t>
            </a:r>
          </a:p>
          <a:p>
            <a:pPr algn="l" defTabSz="457200">
              <a:defRPr sz="2500">
                <a:solidFill>
                  <a:srgbClr val="458383"/>
                </a:solidFill>
                <a:latin typeface="Courier"/>
                <a:ea typeface="Courier"/>
                <a:cs typeface="Courier"/>
                <a:sym typeface="Courier"/>
              </a:defRPr>
            </a:pPr>
            <a:r>
              <a:rPr dirty="0">
                <a:solidFill>
                  <a:srgbClr val="000000"/>
                </a:solidFill>
              </a:rPr>
              <a:t>  </a:t>
            </a:r>
            <a:r>
              <a:rPr b="1" dirty="0">
                <a:solidFill>
                  <a:srgbClr val="011480"/>
                </a:solidFill>
              </a:rPr>
              <a:t>if </a:t>
            </a:r>
            <a:r>
              <a:rPr dirty="0">
                <a:solidFill>
                  <a:srgbClr val="000000"/>
                </a:solidFill>
              </a:rPr>
              <a:t>(</a:t>
            </a:r>
            <a:r>
              <a:rPr dirty="0" err="1"/>
              <a:t>theTranscript</a:t>
            </a:r>
            <a:r>
              <a:rPr dirty="0"/>
              <a:t> </a:t>
            </a:r>
            <a:r>
              <a:rPr dirty="0">
                <a:solidFill>
                  <a:srgbClr val="000000"/>
                </a:solidFill>
              </a:rPr>
              <a:t>=== </a:t>
            </a:r>
            <a:r>
              <a:rPr b="1" dirty="0">
                <a:solidFill>
                  <a:srgbClr val="011480"/>
                </a:solidFill>
              </a:rPr>
              <a:t>undefined</a:t>
            </a:r>
            <a:r>
              <a:rPr dirty="0">
                <a:solidFill>
                  <a:srgbClr val="000000"/>
                </a:solidFill>
              </a:rPr>
              <a:t>) {</a:t>
            </a:r>
          </a:p>
          <a:p>
            <a:pPr algn="l" defTabSz="457200">
              <a:defRPr sz="2500" b="1">
                <a:solidFill>
                  <a:srgbClr val="018001"/>
                </a:solidFill>
                <a:latin typeface="Courier"/>
                <a:ea typeface="Courier"/>
                <a:cs typeface="Courier"/>
                <a:sym typeface="Courier"/>
              </a:defRPr>
            </a:pPr>
            <a:r>
              <a:rPr b="0" dirty="0">
                <a:solidFill>
                  <a:srgbClr val="000000"/>
                </a:solidFill>
              </a:rPr>
              <a:t>    </a:t>
            </a:r>
            <a:r>
              <a:rPr b="0" dirty="0" err="1">
                <a:solidFill>
                  <a:srgbClr val="000000"/>
                </a:solidFill>
              </a:rPr>
              <a:t>res.</a:t>
            </a:r>
            <a:r>
              <a:rPr b="0" dirty="0" err="1">
                <a:solidFill>
                  <a:srgbClr val="7A7A43"/>
                </a:solidFill>
              </a:rPr>
              <a:t>status</a:t>
            </a:r>
            <a:r>
              <a:rPr b="0" dirty="0">
                <a:solidFill>
                  <a:srgbClr val="000000"/>
                </a:solidFill>
              </a:rPr>
              <a:t>(</a:t>
            </a:r>
            <a:r>
              <a:rPr b="0" dirty="0">
                <a:solidFill>
                  <a:srgbClr val="0432FF"/>
                </a:solidFill>
              </a:rPr>
              <a:t>404</a:t>
            </a:r>
            <a:r>
              <a:rPr b="0" dirty="0">
                <a:solidFill>
                  <a:srgbClr val="000000"/>
                </a:solidFill>
              </a:rPr>
              <a:t>).</a:t>
            </a:r>
            <a:r>
              <a:rPr dirty="0">
                <a:solidFill>
                  <a:srgbClr val="66187A"/>
                </a:solidFill>
              </a:rPr>
              <a:t>send</a:t>
            </a:r>
            <a:r>
              <a:rPr b="0" dirty="0">
                <a:solidFill>
                  <a:srgbClr val="000000"/>
                </a:solidFill>
              </a:rPr>
              <a:t>(</a:t>
            </a:r>
            <a:r>
              <a:rPr dirty="0"/>
              <a:t>`No student with id = </a:t>
            </a:r>
            <a:r>
              <a:rPr b="0" dirty="0">
                <a:solidFill>
                  <a:srgbClr val="000000"/>
                </a:solidFill>
              </a:rPr>
              <a:t>${</a:t>
            </a:r>
            <a:r>
              <a:rPr b="0" dirty="0">
                <a:solidFill>
                  <a:srgbClr val="458383"/>
                </a:solidFill>
              </a:rPr>
              <a:t>id</a:t>
            </a:r>
            <a:r>
              <a:rPr b="0" dirty="0">
                <a:solidFill>
                  <a:srgbClr val="000000"/>
                </a:solidFill>
              </a:rPr>
              <a:t>}</a:t>
            </a:r>
            <a:r>
              <a:rPr dirty="0"/>
              <a:t>`</a:t>
            </a:r>
            <a:r>
              <a:rPr b="0"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458383"/>
                </a:solidFill>
                <a:latin typeface="Courier"/>
                <a:ea typeface="Courier"/>
                <a:cs typeface="Courier"/>
                <a:sym typeface="Courier"/>
              </a:defRPr>
            </a:pPr>
            <a:r>
              <a:rPr dirty="0">
                <a:solidFill>
                  <a:srgbClr val="000000"/>
                </a:solidFill>
              </a:rPr>
              <a:t>    </a:t>
            </a:r>
            <a:r>
              <a:rPr dirty="0" err="1">
                <a:solidFill>
                  <a:srgbClr val="000000"/>
                </a:solidFill>
              </a:rPr>
              <a:t>res.</a:t>
            </a:r>
            <a:r>
              <a:rPr dirty="0" err="1">
                <a:solidFill>
                  <a:srgbClr val="7A7A43"/>
                </a:solidFill>
              </a:rPr>
              <a:t>status</a:t>
            </a:r>
            <a:r>
              <a:rPr dirty="0">
                <a:solidFill>
                  <a:srgbClr val="000000"/>
                </a:solidFill>
              </a:rPr>
              <a:t>(</a:t>
            </a:r>
            <a:r>
              <a:rPr dirty="0">
                <a:solidFill>
                  <a:srgbClr val="0432FF"/>
                </a:solidFill>
              </a:rPr>
              <a:t>200</a:t>
            </a:r>
            <a:r>
              <a:rPr dirty="0">
                <a:solidFill>
                  <a:srgbClr val="000000"/>
                </a:solidFill>
              </a:rPr>
              <a:t>).</a:t>
            </a:r>
            <a:r>
              <a:rPr b="1" dirty="0">
                <a:solidFill>
                  <a:srgbClr val="66187A"/>
                </a:solidFill>
              </a:rPr>
              <a:t>send</a:t>
            </a:r>
            <a:r>
              <a:rPr dirty="0">
                <a:solidFill>
                  <a:srgbClr val="000000"/>
                </a:solidFill>
              </a:rPr>
              <a:t>(</a:t>
            </a:r>
            <a:r>
              <a:rPr dirty="0" err="1"/>
              <a:t>theTranscript</a:t>
            </a:r>
            <a:r>
              <a:rPr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ode Injection Example"/>
          <p:cNvSpPr txBox="1">
            <a:spLocks noGrp="1"/>
          </p:cNvSpPr>
          <p:nvPr>
            <p:ph type="title"/>
          </p:nvPr>
        </p:nvSpPr>
        <p:spPr>
          <a:prstGeom prst="rect">
            <a:avLst/>
          </a:prstGeom>
        </p:spPr>
        <p:txBody>
          <a:bodyPr>
            <a:normAutofit fontScale="90000"/>
          </a:bodyPr>
          <a:lstStyle/>
          <a:p>
            <a:r>
              <a:rPr lang="en-US" dirty="0"/>
              <a:t>Threat: Data controlled by a user flowing into our trusted codebase</a:t>
            </a:r>
            <a:endParaRPr dirty="0"/>
          </a:p>
        </p:txBody>
      </p:sp>
      <p:sp>
        <p:nvSpPr>
          <p:cNvPr id="184" name="Cross-site scripting (XSS)"/>
          <p:cNvSpPr txBox="1">
            <a:spLocks noGrp="1"/>
          </p:cNvSpPr>
          <p:nvPr>
            <p:ph type="body" idx="21"/>
          </p:nvPr>
        </p:nvSpPr>
        <p:spPr>
          <a:xfrm>
            <a:off x="1206500" y="2694244"/>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Cross-site scripting (XSS)</a:t>
            </a:r>
          </a:p>
        </p:txBody>
      </p:sp>
      <p:sp>
        <p:nvSpPr>
          <p:cNvPr id="185"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86"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87"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sp>
        <p:nvSpPr>
          <p:cNvPr id="188" name="/transcripts/%3Ch1%3e…"/>
          <p:cNvSpPr txBox="1"/>
          <p:nvPr/>
        </p:nvSpPr>
        <p:spPr>
          <a:xfrm>
            <a:off x="5804215" y="5414564"/>
            <a:ext cx="373837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solidFill>
                  <a:srgbClr val="000000"/>
                </a:solidFill>
                <a:hlinkClick r:id="rId4"/>
              </a:defRPr>
            </a:lvl1pPr>
          </a:lstStyle>
          <a:p>
            <a:pPr>
              <a:defRPr u="none"/>
            </a:pPr>
            <a:r>
              <a:rPr u="sng" dirty="0">
                <a:hlinkClick r:id="rId4"/>
              </a:rPr>
              <a:t>/transcripts/%3Ch1%3e…</a:t>
            </a:r>
          </a:p>
        </p:txBody>
      </p:sp>
      <p:sp>
        <p:nvSpPr>
          <p:cNvPr id="189" name="Rectangle"/>
          <p:cNvSpPr/>
          <p:nvPr/>
        </p:nvSpPr>
        <p:spPr>
          <a:xfrm>
            <a:off x="14964342" y="3365500"/>
            <a:ext cx="3447451"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90" name="Rectangle"/>
          <p:cNvSpPr/>
          <p:nvPr/>
        </p:nvSpPr>
        <p:spPr>
          <a:xfrm>
            <a:off x="14144318" y="4521591"/>
            <a:ext cx="9772214"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91" name="app.get('/transcripts/:id', (req, res) =&gt; {…"/>
          <p:cNvSpPr txBox="1"/>
          <p:nvPr/>
        </p:nvSpPr>
        <p:spPr>
          <a:xfrm>
            <a:off x="13423991" y="2415473"/>
            <a:ext cx="10593506" cy="467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500" b="1">
                <a:solidFill>
                  <a:srgbClr val="018001"/>
                </a:solidFill>
                <a:latin typeface="Courier"/>
                <a:ea typeface="Courier"/>
                <a:cs typeface="Courier"/>
                <a:sym typeface="Courier"/>
              </a:defRPr>
            </a:pPr>
            <a:r>
              <a:rPr b="0" dirty="0" err="1">
                <a:solidFill>
                  <a:srgbClr val="000000"/>
                </a:solidFill>
              </a:rPr>
              <a:t>app.</a:t>
            </a:r>
            <a:r>
              <a:rPr dirty="0" err="1">
                <a:solidFill>
                  <a:srgbClr val="66187A"/>
                </a:solidFill>
              </a:rPr>
              <a:t>get</a:t>
            </a:r>
            <a:r>
              <a:rPr b="0" dirty="0">
                <a:solidFill>
                  <a:srgbClr val="000000"/>
                </a:solidFill>
              </a:rPr>
              <a:t>(</a:t>
            </a:r>
            <a:r>
              <a:rPr dirty="0"/>
              <a:t>'/transcripts/:id'</a:t>
            </a:r>
            <a:r>
              <a:rPr b="0" dirty="0">
                <a:solidFill>
                  <a:srgbClr val="000000"/>
                </a:solidFill>
              </a:rPr>
              <a:t>, (req, res) =&gt; {</a:t>
            </a:r>
          </a:p>
          <a:p>
            <a:pPr algn="l" defTabSz="457200">
              <a:defRPr sz="2500" i="1">
                <a:solidFill>
                  <a:srgbClr val="808080"/>
                </a:solidFill>
                <a:latin typeface="Courier"/>
                <a:ea typeface="Courier"/>
                <a:cs typeface="Courier"/>
                <a:sym typeface="Courier"/>
              </a:defRPr>
            </a:pPr>
            <a:r>
              <a:rPr i="0" dirty="0">
                <a:solidFill>
                  <a:srgbClr val="000000"/>
                </a:solidFill>
              </a:rPr>
              <a:t>  </a:t>
            </a:r>
            <a:r>
              <a:rPr dirty="0"/>
              <a:t>// </a:t>
            </a:r>
            <a:r>
              <a:rPr dirty="0" err="1"/>
              <a:t>req.params</a:t>
            </a:r>
            <a:r>
              <a:rPr dirty="0"/>
              <a:t> to get components of the path</a:t>
            </a:r>
          </a:p>
          <a:p>
            <a:pPr algn="l" defTabSz="457200">
              <a:defRPr sz="2500">
                <a:solidFill>
                  <a:srgbClr val="000000"/>
                </a:solidFill>
                <a:latin typeface="Courier"/>
                <a:ea typeface="Courier"/>
                <a:cs typeface="Courier"/>
                <a:sym typeface="Courier"/>
              </a:defRPr>
            </a:pPr>
            <a:r>
              <a:rPr i="1" dirty="0">
                <a:solidFill>
                  <a:srgbClr val="808080"/>
                </a:solidFill>
              </a:rPr>
              <a:t>  </a:t>
            </a:r>
            <a:r>
              <a:rPr b="1" dirty="0">
                <a:solidFill>
                  <a:srgbClr val="011480"/>
                </a:solidFill>
              </a:rPr>
              <a:t>const </a:t>
            </a:r>
            <a:r>
              <a:rPr dirty="0"/>
              <a:t>{</a:t>
            </a:r>
            <a:r>
              <a:rPr dirty="0">
                <a:solidFill>
                  <a:srgbClr val="458383"/>
                </a:solidFill>
              </a:rPr>
              <a:t>id</a:t>
            </a:r>
            <a:r>
              <a:rPr dirty="0"/>
              <a:t>} = </a:t>
            </a:r>
            <a:r>
              <a:rPr dirty="0" err="1"/>
              <a:t>req.</a:t>
            </a:r>
            <a:r>
              <a:rPr b="1" dirty="0" err="1">
                <a:solidFill>
                  <a:srgbClr val="66187A"/>
                </a:solidFill>
              </a:rPr>
              <a:t>params</a:t>
            </a:r>
            <a:r>
              <a:rPr dirty="0"/>
              <a:t>;</a:t>
            </a:r>
          </a:p>
          <a:p>
            <a:pPr algn="l" defTabSz="457200">
              <a:defRPr sz="2500">
                <a:solidFill>
                  <a:srgbClr val="000000"/>
                </a:solidFill>
                <a:latin typeface="Courier"/>
                <a:ea typeface="Courier"/>
                <a:cs typeface="Courier"/>
                <a:sym typeface="Courier"/>
              </a:defRPr>
            </a:pPr>
            <a:r>
              <a:rPr dirty="0"/>
              <a:t>  </a:t>
            </a:r>
            <a:r>
              <a:rPr b="1" dirty="0">
                <a:solidFill>
                  <a:srgbClr val="011480"/>
                </a:solidFill>
              </a:rPr>
              <a:t>const </a:t>
            </a:r>
            <a:r>
              <a:rPr dirty="0" err="1">
                <a:solidFill>
                  <a:srgbClr val="458383"/>
                </a:solidFill>
              </a:rPr>
              <a:t>theTranscript</a:t>
            </a:r>
            <a:r>
              <a:rPr dirty="0">
                <a:solidFill>
                  <a:srgbClr val="458383"/>
                </a:solidFill>
              </a:rPr>
              <a:t> </a:t>
            </a:r>
            <a:r>
              <a:rPr dirty="0"/>
              <a:t>= </a:t>
            </a:r>
            <a:r>
              <a:rPr dirty="0" err="1"/>
              <a:t>db.</a:t>
            </a:r>
            <a:r>
              <a:rPr i="1" dirty="0" err="1"/>
              <a:t>getTranscript</a:t>
            </a:r>
            <a:r>
              <a:rPr dirty="0"/>
              <a:t>(</a:t>
            </a:r>
            <a:r>
              <a:rPr i="1" dirty="0" err="1"/>
              <a:t>parseInt</a:t>
            </a:r>
            <a:r>
              <a:rPr dirty="0"/>
              <a:t>(</a:t>
            </a:r>
            <a:r>
              <a:rPr dirty="0">
                <a:solidFill>
                  <a:srgbClr val="458383"/>
                </a:solidFill>
              </a:rPr>
              <a:t>id</a:t>
            </a:r>
            <a:r>
              <a:rPr dirty="0"/>
              <a:t>));</a:t>
            </a:r>
          </a:p>
          <a:p>
            <a:pPr algn="l" defTabSz="457200">
              <a:defRPr sz="2500">
                <a:solidFill>
                  <a:srgbClr val="458383"/>
                </a:solidFill>
                <a:latin typeface="Courier"/>
                <a:ea typeface="Courier"/>
                <a:cs typeface="Courier"/>
                <a:sym typeface="Courier"/>
              </a:defRPr>
            </a:pPr>
            <a:r>
              <a:rPr dirty="0">
                <a:solidFill>
                  <a:srgbClr val="000000"/>
                </a:solidFill>
              </a:rPr>
              <a:t>  </a:t>
            </a:r>
            <a:r>
              <a:rPr b="1" dirty="0">
                <a:solidFill>
                  <a:srgbClr val="011480"/>
                </a:solidFill>
              </a:rPr>
              <a:t>if </a:t>
            </a:r>
            <a:r>
              <a:rPr dirty="0">
                <a:solidFill>
                  <a:srgbClr val="000000"/>
                </a:solidFill>
              </a:rPr>
              <a:t>(</a:t>
            </a:r>
            <a:r>
              <a:rPr dirty="0" err="1"/>
              <a:t>theTranscript</a:t>
            </a:r>
            <a:r>
              <a:rPr dirty="0"/>
              <a:t> </a:t>
            </a:r>
            <a:r>
              <a:rPr dirty="0">
                <a:solidFill>
                  <a:srgbClr val="000000"/>
                </a:solidFill>
              </a:rPr>
              <a:t>=== </a:t>
            </a:r>
            <a:r>
              <a:rPr b="1" dirty="0">
                <a:solidFill>
                  <a:srgbClr val="011480"/>
                </a:solidFill>
              </a:rPr>
              <a:t>undefined</a:t>
            </a:r>
            <a:r>
              <a:rPr dirty="0">
                <a:solidFill>
                  <a:srgbClr val="000000"/>
                </a:solidFill>
              </a:rPr>
              <a:t>) {</a:t>
            </a:r>
          </a:p>
          <a:p>
            <a:pPr algn="l" defTabSz="457200">
              <a:defRPr sz="2500" b="1">
                <a:solidFill>
                  <a:srgbClr val="018001"/>
                </a:solidFill>
                <a:latin typeface="Courier"/>
                <a:ea typeface="Courier"/>
                <a:cs typeface="Courier"/>
                <a:sym typeface="Courier"/>
              </a:defRPr>
            </a:pPr>
            <a:r>
              <a:rPr b="0" dirty="0">
                <a:solidFill>
                  <a:srgbClr val="000000"/>
                </a:solidFill>
              </a:rPr>
              <a:t>    </a:t>
            </a:r>
            <a:r>
              <a:rPr b="0" dirty="0" err="1">
                <a:solidFill>
                  <a:srgbClr val="000000"/>
                </a:solidFill>
              </a:rPr>
              <a:t>res.</a:t>
            </a:r>
            <a:r>
              <a:rPr b="0" dirty="0" err="1">
                <a:solidFill>
                  <a:srgbClr val="7A7A43"/>
                </a:solidFill>
              </a:rPr>
              <a:t>status</a:t>
            </a:r>
            <a:r>
              <a:rPr b="0" dirty="0">
                <a:solidFill>
                  <a:srgbClr val="000000"/>
                </a:solidFill>
              </a:rPr>
              <a:t>(</a:t>
            </a:r>
            <a:r>
              <a:rPr b="0" dirty="0">
                <a:solidFill>
                  <a:srgbClr val="0432FF"/>
                </a:solidFill>
              </a:rPr>
              <a:t>404</a:t>
            </a:r>
            <a:r>
              <a:rPr b="0" dirty="0">
                <a:solidFill>
                  <a:srgbClr val="000000"/>
                </a:solidFill>
              </a:rPr>
              <a:t>).</a:t>
            </a:r>
            <a:r>
              <a:rPr dirty="0">
                <a:solidFill>
                  <a:srgbClr val="66187A"/>
                </a:solidFill>
              </a:rPr>
              <a:t>send</a:t>
            </a:r>
            <a:r>
              <a:rPr b="0" dirty="0">
                <a:solidFill>
                  <a:srgbClr val="000000"/>
                </a:solidFill>
              </a:rPr>
              <a:t>(</a:t>
            </a:r>
            <a:r>
              <a:rPr dirty="0"/>
              <a:t>`No student with id = </a:t>
            </a:r>
            <a:r>
              <a:rPr b="0" dirty="0">
                <a:solidFill>
                  <a:srgbClr val="000000"/>
                </a:solidFill>
              </a:rPr>
              <a:t>${</a:t>
            </a:r>
            <a:r>
              <a:rPr b="0" dirty="0">
                <a:solidFill>
                  <a:srgbClr val="458383"/>
                </a:solidFill>
              </a:rPr>
              <a:t>id</a:t>
            </a:r>
            <a:r>
              <a:rPr b="0" dirty="0">
                <a:solidFill>
                  <a:srgbClr val="000000"/>
                </a:solidFill>
              </a:rPr>
              <a:t>}</a:t>
            </a:r>
            <a:r>
              <a:rPr dirty="0"/>
              <a:t>`</a:t>
            </a:r>
            <a:r>
              <a:rPr b="0"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458383"/>
                </a:solidFill>
                <a:latin typeface="Courier"/>
                <a:ea typeface="Courier"/>
                <a:cs typeface="Courier"/>
                <a:sym typeface="Courier"/>
              </a:defRPr>
            </a:pPr>
            <a:r>
              <a:rPr dirty="0">
                <a:solidFill>
                  <a:srgbClr val="000000"/>
                </a:solidFill>
              </a:rPr>
              <a:t>    </a:t>
            </a:r>
            <a:r>
              <a:rPr dirty="0" err="1">
                <a:solidFill>
                  <a:srgbClr val="000000"/>
                </a:solidFill>
              </a:rPr>
              <a:t>res.</a:t>
            </a:r>
            <a:r>
              <a:rPr dirty="0" err="1">
                <a:solidFill>
                  <a:srgbClr val="7A7A43"/>
                </a:solidFill>
              </a:rPr>
              <a:t>status</a:t>
            </a:r>
            <a:r>
              <a:rPr dirty="0">
                <a:solidFill>
                  <a:srgbClr val="000000"/>
                </a:solidFill>
              </a:rPr>
              <a:t>(</a:t>
            </a:r>
            <a:r>
              <a:rPr dirty="0">
                <a:solidFill>
                  <a:srgbClr val="0432FF"/>
                </a:solidFill>
              </a:rPr>
              <a:t>200</a:t>
            </a:r>
            <a:r>
              <a:rPr dirty="0">
                <a:solidFill>
                  <a:srgbClr val="000000"/>
                </a:solidFill>
              </a:rPr>
              <a:t>).</a:t>
            </a:r>
            <a:r>
              <a:rPr b="1" dirty="0">
                <a:solidFill>
                  <a:srgbClr val="66187A"/>
                </a:solidFill>
              </a:rPr>
              <a:t>send</a:t>
            </a:r>
            <a:r>
              <a:rPr dirty="0">
                <a:solidFill>
                  <a:srgbClr val="000000"/>
                </a:solidFill>
              </a:rPr>
              <a:t>(</a:t>
            </a:r>
            <a:r>
              <a:rPr dirty="0" err="1"/>
              <a:t>theTranscript</a:t>
            </a:r>
            <a:r>
              <a:rPr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a:t>
            </a:r>
          </a:p>
        </p:txBody>
      </p:sp>
      <p:pic>
        <p:nvPicPr>
          <p:cNvPr id="192" name="Image" descr="Image"/>
          <p:cNvPicPr>
            <a:picLocks noChangeAspect="1"/>
          </p:cNvPicPr>
          <p:nvPr/>
        </p:nvPicPr>
        <p:blipFill>
          <a:blip r:embed="rId5"/>
          <a:stretch>
            <a:fillRect/>
          </a:stretch>
        </p:blipFill>
        <p:spPr>
          <a:xfrm>
            <a:off x="1652270" y="7578491"/>
            <a:ext cx="7912101" cy="6832601"/>
          </a:xfrm>
          <a:prstGeom prst="rect">
            <a:avLst/>
          </a:prstGeom>
          <a:ln w="12700">
            <a:miter lim="400000"/>
          </a:ln>
        </p:spPr>
      </p:pic>
      <p:pic>
        <p:nvPicPr>
          <p:cNvPr id="193" name="Image" descr="Image"/>
          <p:cNvPicPr>
            <a:picLocks noChangeAspect="1"/>
          </p:cNvPicPr>
          <p:nvPr/>
        </p:nvPicPr>
        <p:blipFill>
          <a:blip r:embed="rId6"/>
          <a:stretch>
            <a:fillRect/>
          </a:stretch>
        </p:blipFill>
        <p:spPr>
          <a:xfrm>
            <a:off x="8784590" y="7578491"/>
            <a:ext cx="7912101" cy="6832601"/>
          </a:xfrm>
          <a:prstGeom prst="rect">
            <a:avLst/>
          </a:prstGeom>
          <a:ln w="12700">
            <a:miter lim="400000"/>
          </a:ln>
        </p:spPr>
      </p:pic>
      <p:sp>
        <p:nvSpPr>
          <p:cNvPr id="194" name="Callout"/>
          <p:cNvSpPr/>
          <p:nvPr/>
        </p:nvSpPr>
        <p:spPr>
          <a:xfrm>
            <a:off x="16285109" y="3884624"/>
            <a:ext cx="7912101" cy="9473010"/>
          </a:xfrm>
          <a:custGeom>
            <a:avLst/>
            <a:gdLst/>
            <a:ahLst/>
            <a:cxnLst>
              <a:cxn ang="0">
                <a:pos x="wd2" y="hd2"/>
              </a:cxn>
              <a:cxn ang="5400000">
                <a:pos x="wd2" y="hd2"/>
              </a:cxn>
              <a:cxn ang="10800000">
                <a:pos x="wd2" y="hd2"/>
              </a:cxn>
              <a:cxn ang="16200000">
                <a:pos x="wd2" y="hd2"/>
              </a:cxn>
            </a:cxnLst>
            <a:rect l="0" t="0" r="r" b="b"/>
            <a:pathLst>
              <a:path w="21600" h="21600" extrusionOk="0">
                <a:moveTo>
                  <a:pt x="3594" y="0"/>
                </a:moveTo>
                <a:lnTo>
                  <a:pt x="1457" y="5676"/>
                </a:lnTo>
                <a:lnTo>
                  <a:pt x="1068" y="5676"/>
                </a:lnTo>
                <a:cubicBezTo>
                  <a:pt x="478" y="5676"/>
                  <a:pt x="0" y="6075"/>
                  <a:pt x="0" y="6568"/>
                </a:cubicBezTo>
                <a:lnTo>
                  <a:pt x="0" y="20708"/>
                </a:lnTo>
                <a:cubicBezTo>
                  <a:pt x="0" y="21201"/>
                  <a:pt x="478" y="21600"/>
                  <a:pt x="1068" y="21600"/>
                </a:cubicBezTo>
                <a:lnTo>
                  <a:pt x="20532" y="21600"/>
                </a:lnTo>
                <a:cubicBezTo>
                  <a:pt x="21122" y="21600"/>
                  <a:pt x="21600" y="21201"/>
                  <a:pt x="21600" y="20708"/>
                </a:cubicBezTo>
                <a:lnTo>
                  <a:pt x="21600" y="6568"/>
                </a:lnTo>
                <a:cubicBezTo>
                  <a:pt x="21600" y="6075"/>
                  <a:pt x="21122" y="5676"/>
                  <a:pt x="20532" y="5676"/>
                </a:cubicBezTo>
                <a:lnTo>
                  <a:pt x="5730" y="5676"/>
                </a:lnTo>
                <a:lnTo>
                  <a:pt x="3594" y="0"/>
                </a:lnTo>
                <a:close/>
              </a:path>
            </a:pathLst>
          </a:custGeom>
          <a:solidFill>
            <a:srgbClr val="FFFFFF"/>
          </a:solidFill>
          <a:ln w="1270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95" name="&lt;h1&gt;Congratulations!&lt;/h1&gt;…"/>
          <p:cNvSpPr txBox="1"/>
          <p:nvPr/>
        </p:nvSpPr>
        <p:spPr>
          <a:xfrm>
            <a:off x="16617860" y="6761763"/>
            <a:ext cx="7246602" cy="673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a:solidFill>
                  <a:srgbClr val="000000"/>
                </a:solidFill>
                <a:latin typeface="Courier"/>
                <a:ea typeface="Courier"/>
                <a:cs typeface="Courier"/>
                <a:sym typeface="Courier"/>
              </a:defRPr>
            </a:pPr>
            <a:r>
              <a:t>&lt;</a:t>
            </a:r>
            <a:r>
              <a:rPr b="1">
                <a:solidFill>
                  <a:srgbClr val="011480"/>
                </a:solidFill>
              </a:rPr>
              <a:t>h1</a:t>
            </a:r>
            <a:r>
              <a:t>&gt;Congratulations!&lt;/</a:t>
            </a:r>
            <a:r>
              <a:rPr b="1">
                <a:solidFill>
                  <a:srgbClr val="011480"/>
                </a:solidFill>
              </a:rPr>
              <a:t>h1</a:t>
            </a:r>
            <a:r>
              <a:t>&gt;</a:t>
            </a:r>
          </a:p>
          <a:p>
            <a:pPr algn="l" defTabSz="457200">
              <a:defRPr>
                <a:solidFill>
                  <a:srgbClr val="000000"/>
                </a:solidFill>
                <a:latin typeface="Courier"/>
                <a:ea typeface="Courier"/>
                <a:cs typeface="Courier"/>
                <a:sym typeface="Courier"/>
              </a:defRPr>
            </a:pPr>
            <a:r>
              <a:t>  You are the 1000th visitor to the transcript site! You have been selected to receive a free iPad. To claim your prize &lt;</a:t>
            </a:r>
            <a:r>
              <a:rPr b="1">
                <a:solidFill>
                  <a:srgbClr val="011480"/>
                </a:solidFill>
              </a:rPr>
              <a:t>a </a:t>
            </a:r>
            <a:r>
              <a:rPr b="1">
                <a:solidFill>
                  <a:srgbClr val="0432FF"/>
                </a:solidFill>
              </a:rPr>
              <a:t>href</a:t>
            </a:r>
            <a:r>
              <a:rPr b="1">
                <a:solidFill>
                  <a:srgbClr val="018001"/>
                </a:solidFill>
              </a:rPr>
              <a:t>='https://www.youtube.com/watch?v=DLzxrzFCyOs'</a:t>
            </a:r>
            <a:r>
              <a:t>&gt;click here!&lt;/</a:t>
            </a:r>
            <a:r>
              <a:rPr b="1">
                <a:solidFill>
                  <a:srgbClr val="011480"/>
                </a:solidFill>
              </a:rPr>
              <a:t>a</a:t>
            </a:r>
            <a:r>
              <a:t>&gt;</a:t>
            </a:r>
          </a:p>
          <a:p>
            <a:pPr algn="l" defTabSz="457200">
              <a:defRPr>
                <a:solidFill>
                  <a:srgbClr val="000000"/>
                </a:solidFill>
                <a:latin typeface="Courier"/>
                <a:ea typeface="Courier"/>
                <a:cs typeface="Courier"/>
                <a:sym typeface="Courier"/>
              </a:defRPr>
            </a:pPr>
            <a:r>
              <a:t>  &lt;</a:t>
            </a:r>
            <a:r>
              <a:rPr b="1">
                <a:solidFill>
                  <a:srgbClr val="011480"/>
                </a:solidFill>
              </a:rPr>
              <a:t>script </a:t>
            </a:r>
            <a:r>
              <a:rPr b="1">
                <a:solidFill>
                  <a:srgbClr val="0432FF"/>
                </a:solidFill>
              </a:rPr>
              <a:t>language</a:t>
            </a:r>
            <a:r>
              <a:rPr b="1">
                <a:solidFill>
                  <a:srgbClr val="018001"/>
                </a:solidFill>
              </a:rPr>
              <a:t>=“javascript”</a:t>
            </a:r>
            <a:r>
              <a:t>&gt;</a:t>
            </a:r>
          </a:p>
          <a:p>
            <a:pPr algn="l" defTabSz="457200">
              <a:defRPr>
                <a:solidFill>
                  <a:srgbClr val="000000"/>
                </a:solidFill>
                <a:latin typeface="Courier"/>
                <a:ea typeface="Courier"/>
                <a:cs typeface="Courier"/>
                <a:sym typeface="Courier"/>
              </a:defRPr>
            </a:pPr>
            <a:r>
              <a:t>document.getRootNode().body.innerHTML=</a:t>
            </a:r>
          </a:p>
          <a:p>
            <a:pPr algn="l" defTabSz="457200">
              <a:defRPr>
                <a:solidFill>
                  <a:srgbClr val="000000"/>
                </a:solidFill>
                <a:latin typeface="Courier"/>
                <a:ea typeface="Courier"/>
                <a:cs typeface="Courier"/>
                <a:sym typeface="Courier"/>
              </a:defRPr>
            </a:pPr>
            <a:r>
              <a:t>'&lt;</a:t>
            </a:r>
            <a:r>
              <a:rPr b="1">
                <a:solidFill>
                  <a:srgbClr val="011480"/>
                </a:solidFill>
              </a:rPr>
              <a:t>h1</a:t>
            </a:r>
            <a:r>
              <a:t>&gt;Congratulations!&lt;/</a:t>
            </a:r>
            <a:r>
              <a:rPr b="1">
                <a:solidFill>
                  <a:srgbClr val="011480"/>
                </a:solidFill>
              </a:rPr>
              <a:t>h1</a:t>
            </a:r>
            <a:r>
              <a:t>&gt;You are the 1000th visitor to the transcript site! You have been selected to receive a free iPad. To claim your prize &lt;</a:t>
            </a:r>
            <a:r>
              <a:rPr b="1">
                <a:solidFill>
                  <a:srgbClr val="011480"/>
                </a:solidFill>
              </a:rPr>
              <a:t>a </a:t>
            </a:r>
            <a:r>
              <a:rPr b="1">
                <a:solidFill>
                  <a:srgbClr val="0432FF"/>
                </a:solidFill>
              </a:rPr>
              <a:t>href</a:t>
            </a:r>
            <a:r>
              <a:rPr b="1">
                <a:solidFill>
                  <a:srgbClr val="018001"/>
                </a:solidFill>
              </a:rPr>
              <a:t>="https://www.youtube.com/watch?v=DLzxrzFCyOs"</a:t>
            </a:r>
            <a:r>
              <a:t>&gt;click here!&lt;/</a:t>
            </a:r>
            <a:r>
              <a:rPr b="1">
                <a:solidFill>
                  <a:srgbClr val="011480"/>
                </a:solidFill>
              </a:rPr>
              <a:t>a</a:t>
            </a:r>
            <a:r>
              <a:t>&gt;’;</a:t>
            </a:r>
          </a:p>
          <a:p>
            <a:pPr algn="l" defTabSz="457200">
              <a:defRPr>
                <a:solidFill>
                  <a:srgbClr val="000000"/>
                </a:solidFill>
                <a:latin typeface="Courier"/>
                <a:ea typeface="Courier"/>
                <a:cs typeface="Courier"/>
                <a:sym typeface="Courier"/>
              </a:defRPr>
            </a:pPr>
            <a:r>
              <a:t>alert('You are a winner!’);</a:t>
            </a:r>
          </a:p>
          <a:p>
            <a:pPr algn="l" defTabSz="457200">
              <a:defRPr>
                <a:solidFill>
                  <a:srgbClr val="000000"/>
                </a:solidFill>
                <a:latin typeface="Courier"/>
                <a:ea typeface="Courier"/>
                <a:cs typeface="Courier"/>
                <a:sym typeface="Courier"/>
              </a:defRPr>
            </a:pPr>
            <a:r>
              <a:t>&lt;/</a:t>
            </a:r>
            <a:r>
              <a:rPr b="1">
                <a:solidFill>
                  <a:srgbClr val="011480"/>
                </a:solidFill>
              </a:rPr>
              <a:t>script</a:t>
            </a:r>
            <a:r>
              <a:t>&gt;</a:t>
            </a:r>
          </a:p>
          <a:p>
            <a:pPr algn="l" defTabSz="457200">
              <a:defRPr>
                <a:solidFill>
                  <a:srgbClr val="000000"/>
                </a:solidFill>
                <a:latin typeface="Courier"/>
                <a:ea typeface="Courier"/>
                <a:cs typeface="Courier"/>
                <a:sym typeface="Courier"/>
              </a:defRPr>
            </a:pPr>
            <a:endParaRPr/>
          </a:p>
        </p:txBody>
      </p:sp>
      <p:sp>
        <p:nvSpPr>
          <p:cNvPr id="2" name="TextBox 1">
            <a:extLst>
              <a:ext uri="{FF2B5EF4-FFF2-40B4-BE49-F238E27FC236}">
                <a16:creationId xmlns:a16="http://schemas.microsoft.com/office/drawing/2014/main" id="{583AF7D6-13F4-4CA3-A00A-D0863B7203D9}"/>
              </a:ext>
            </a:extLst>
          </p:cNvPr>
          <p:cNvSpPr txBox="1"/>
          <p:nvPr/>
        </p:nvSpPr>
        <p:spPr>
          <a:xfrm>
            <a:off x="6090401" y="3637290"/>
            <a:ext cx="3333265" cy="2318583"/>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2438338"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a:ln>
                  <a:noFill/>
                </a:ln>
                <a:solidFill>
                  <a:srgbClr val="5E5E5E"/>
                </a:solidFill>
                <a:effectLst/>
                <a:uFillTx/>
                <a:latin typeface="+mn-lt"/>
                <a:ea typeface="+mn-ea"/>
                <a:cs typeface="+mn-cs"/>
                <a:sym typeface="Helvetica Neue"/>
              </a:rPr>
              <a:t>https://rest-example.covey.town/transcripts/%3Ch1%3ECongratulations!%3C/h1%3E You are the 1000th …</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fontScale="90000"/>
          </a:bodyPr>
          <a:lstStyle/>
          <a:p>
            <a:r>
              <a:rPr lang="en-US" dirty="0"/>
              <a:t>Threat: Data controlled by a user flowing into our trusted codebase</a:t>
            </a:r>
            <a:endParaRPr dirty="0"/>
          </a:p>
        </p:txBody>
      </p:sp>
      <p:sp>
        <p:nvSpPr>
          <p:cNvPr id="198" name="Java code injection in Apache Struts (@Equifax)"/>
          <p:cNvSpPr txBox="1">
            <a:spLocks noGrp="1"/>
          </p:cNvSpPr>
          <p:nvPr>
            <p:ph type="body" idx="21"/>
          </p:nvPr>
        </p:nvSpPr>
        <p:spPr>
          <a:xfrm>
            <a:off x="1206500" y="2718954"/>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Java code injection in Apache Struts (@Equifax)</a:t>
            </a:r>
          </a:p>
        </p:txBody>
      </p:sp>
      <p:sp>
        <p:nvSpPr>
          <p:cNvPr id="199" name="Slide bullet text"/>
          <p:cNvSpPr txBox="1">
            <a:spLocks noGrp="1"/>
          </p:cNvSpPr>
          <p:nvPr>
            <p:ph type="body" idx="1"/>
          </p:nvPr>
        </p:nvSpPr>
        <p:spPr>
          <a:prstGeom prst="rect">
            <a:avLst/>
          </a:prstGeom>
        </p:spPr>
        <p:txBody>
          <a:bodyPr/>
          <a:lstStyle/>
          <a:p>
            <a:endParaRPr/>
          </a:p>
        </p:txBody>
      </p:sp>
      <p:pic>
        <p:nvPicPr>
          <p:cNvPr id="200" name="Image" descr="Image"/>
          <p:cNvPicPr>
            <a:picLocks noChangeAspect="1"/>
          </p:cNvPicPr>
          <p:nvPr/>
        </p:nvPicPr>
        <p:blipFill>
          <a:blip r:embed="rId3"/>
          <a:stretch>
            <a:fillRect/>
          </a:stretch>
        </p:blipFill>
        <p:spPr>
          <a:xfrm>
            <a:off x="2051050" y="4059652"/>
            <a:ext cx="20281900" cy="5816601"/>
          </a:xfrm>
          <a:prstGeom prst="rect">
            <a:avLst/>
          </a:prstGeom>
          <a:ln w="12700">
            <a:miter lim="400000"/>
          </a:ln>
        </p:spPr>
      </p:pic>
      <p:pic>
        <p:nvPicPr>
          <p:cNvPr id="201" name="Image" descr="Image"/>
          <p:cNvPicPr>
            <a:picLocks noChangeAspect="1"/>
          </p:cNvPicPr>
          <p:nvPr/>
        </p:nvPicPr>
        <p:blipFill>
          <a:blip r:embed="rId4"/>
          <a:stretch>
            <a:fillRect/>
          </a:stretch>
        </p:blipFill>
        <p:spPr>
          <a:xfrm>
            <a:off x="14290278" y="7279084"/>
            <a:ext cx="9385301" cy="2387601"/>
          </a:xfrm>
          <a:prstGeom prst="rect">
            <a:avLst/>
          </a:prstGeom>
          <a:ln w="12700">
            <a:miter lim="400000"/>
          </a:ln>
        </p:spPr>
      </p:pic>
      <p:sp>
        <p:nvSpPr>
          <p:cNvPr id="202" name="CVE-2017-5638 Detail…"/>
          <p:cNvSpPr txBox="1"/>
          <p:nvPr/>
        </p:nvSpPr>
        <p:spPr>
          <a:xfrm>
            <a:off x="3403334" y="9055496"/>
            <a:ext cx="17577332" cy="39274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algn="l" defTabSz="642937">
              <a:defRPr sz="4600" b="1">
                <a:solidFill>
                  <a:srgbClr val="333333"/>
                </a:solidFill>
                <a:latin typeface="Avenir Next Regular"/>
                <a:ea typeface="Avenir Next Regular"/>
                <a:cs typeface="Avenir Next Regular"/>
                <a:sym typeface="Avenir Next Regular"/>
              </a:defRPr>
            </a:pPr>
            <a:r>
              <a:t>CVE-2017-5638 Detail</a:t>
            </a:r>
          </a:p>
          <a:p>
            <a:pPr algn="l" defTabSz="642937">
              <a:defRPr sz="4200" b="1">
                <a:solidFill>
                  <a:srgbClr val="333333"/>
                </a:solidFill>
                <a:latin typeface="Avenir Next Regular"/>
                <a:ea typeface="Avenir Next Regular"/>
                <a:cs typeface="Avenir Next Regular"/>
                <a:sym typeface="Avenir Next Regular"/>
              </a:defRPr>
            </a:pPr>
            <a:r>
              <a:t>Current Description</a:t>
            </a:r>
          </a:p>
          <a:p>
            <a:pPr algn="l" defTabSz="642937">
              <a:defRPr sz="2200">
                <a:solidFill>
                  <a:srgbClr val="333333"/>
                </a:solidFill>
                <a:latin typeface="Avenir Next Regular"/>
                <a:ea typeface="Avenir Next Regular"/>
                <a:cs typeface="Avenir Next Regular"/>
                <a:sym typeface="Avenir Next Regular"/>
              </a:defRPr>
            </a:pPr>
            <a:r>
              <a:t>The Jakarta Multipart parser in Apache Struts 2 2.3.x before 2.3.32 and 2.5.x before 2.5.10.1 has incorrect exception handling and error-message generation during file-upload attempts, which allows remote attackers to </a:t>
            </a:r>
            <a:r>
              <a:rPr sz="3200" b="1"/>
              <a:t>execute arbitrary commands via a crafted Content-Type, Content-Disposition, or Content-Length HTTP header</a:t>
            </a:r>
            <a:r>
              <a:t>, as exploited in the wild in March 2017 with a Content-Type header containing a #cmd= string.</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fontScale="90000"/>
          </a:bodyPr>
          <a:lstStyle/>
          <a:p>
            <a:r>
              <a:rPr lang="en-US" dirty="0"/>
              <a:t>Threat: Data controlled by a user flowing into our trusted codebase</a:t>
            </a:r>
            <a:endParaRPr dirty="0"/>
          </a:p>
        </p:txBody>
      </p:sp>
      <p:sp>
        <p:nvSpPr>
          <p:cNvPr id="198" name="Java code injection in Apache Struts (@Equifax)"/>
          <p:cNvSpPr txBox="1">
            <a:spLocks noGrp="1"/>
          </p:cNvSpPr>
          <p:nvPr>
            <p:ph type="body" idx="21"/>
          </p:nvPr>
        </p:nvSpPr>
        <p:spPr>
          <a:xfrm>
            <a:off x="1206500" y="2718954"/>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Java code injection in </a:t>
            </a:r>
            <a:r>
              <a:rPr lang="en-US" dirty="0"/>
              <a:t>Log4J</a:t>
            </a:r>
            <a:endParaRPr dirty="0"/>
          </a:p>
        </p:txBody>
      </p:sp>
      <p:sp>
        <p:nvSpPr>
          <p:cNvPr id="199" name="Slide bullet text"/>
          <p:cNvSpPr txBox="1">
            <a:spLocks noGrp="1"/>
          </p:cNvSpPr>
          <p:nvPr>
            <p:ph type="body" idx="1"/>
          </p:nvPr>
        </p:nvSpPr>
        <p:spPr>
          <a:prstGeom prst="rect">
            <a:avLst/>
          </a:prstGeom>
        </p:spPr>
        <p:txBody>
          <a:bodyPr/>
          <a:lstStyle/>
          <a:p>
            <a:endParaRPr dirty="0"/>
          </a:p>
        </p:txBody>
      </p:sp>
      <p:pic>
        <p:nvPicPr>
          <p:cNvPr id="2" name="Picture 1">
            <a:extLst>
              <a:ext uri="{FF2B5EF4-FFF2-40B4-BE49-F238E27FC236}">
                <a16:creationId xmlns:a16="http://schemas.microsoft.com/office/drawing/2014/main" id="{4A86CB89-8CE5-BA4E-AF5B-D40B23B90E93}"/>
              </a:ext>
            </a:extLst>
          </p:cNvPr>
          <p:cNvPicPr>
            <a:picLocks noChangeAspect="1"/>
          </p:cNvPicPr>
          <p:nvPr/>
        </p:nvPicPr>
        <p:blipFill>
          <a:blip r:embed="rId3"/>
          <a:stretch>
            <a:fillRect/>
          </a:stretch>
        </p:blipFill>
        <p:spPr>
          <a:xfrm>
            <a:off x="12376150" y="2635250"/>
            <a:ext cx="11620500" cy="10223500"/>
          </a:xfrm>
          <a:prstGeom prst="rect">
            <a:avLst/>
          </a:prstGeom>
        </p:spPr>
      </p:pic>
      <p:sp>
        <p:nvSpPr>
          <p:cNvPr id="10" name="TextBox 9">
            <a:extLst>
              <a:ext uri="{FF2B5EF4-FFF2-40B4-BE49-F238E27FC236}">
                <a16:creationId xmlns:a16="http://schemas.microsoft.com/office/drawing/2014/main" id="{BA32CE30-9FD5-9D4C-A7C5-DA000D39E65A}"/>
              </a:ext>
            </a:extLst>
          </p:cNvPr>
          <p:cNvSpPr txBox="1"/>
          <p:nvPr/>
        </p:nvSpPr>
        <p:spPr>
          <a:xfrm>
            <a:off x="12192000" y="13254335"/>
            <a:ext cx="12192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https://duo.com/decipher/apt41-compromised-six-state-government-networks</a:t>
            </a:r>
            <a:endParaRPr lang="en-US" dirty="0"/>
          </a:p>
        </p:txBody>
      </p:sp>
      <p:pic>
        <p:nvPicPr>
          <p:cNvPr id="4" name="Picture 3">
            <a:extLst>
              <a:ext uri="{FF2B5EF4-FFF2-40B4-BE49-F238E27FC236}">
                <a16:creationId xmlns:a16="http://schemas.microsoft.com/office/drawing/2014/main" id="{C43D54C7-3241-EA47-B712-3C593E89A942}"/>
              </a:ext>
            </a:extLst>
          </p:cNvPr>
          <p:cNvPicPr>
            <a:picLocks noChangeAspect="1"/>
          </p:cNvPicPr>
          <p:nvPr/>
        </p:nvPicPr>
        <p:blipFill>
          <a:blip r:embed="rId5"/>
          <a:stretch>
            <a:fillRect/>
          </a:stretch>
        </p:blipFill>
        <p:spPr>
          <a:xfrm>
            <a:off x="965200" y="4254500"/>
            <a:ext cx="6908800" cy="7950200"/>
          </a:xfrm>
          <a:prstGeom prst="rect">
            <a:avLst/>
          </a:prstGeom>
        </p:spPr>
      </p:pic>
      <p:sp>
        <p:nvSpPr>
          <p:cNvPr id="13" name="TextBox 12">
            <a:extLst>
              <a:ext uri="{FF2B5EF4-FFF2-40B4-BE49-F238E27FC236}">
                <a16:creationId xmlns:a16="http://schemas.microsoft.com/office/drawing/2014/main" id="{59535764-0A7C-E44C-B2CF-CCBF3BFFAFF5}"/>
              </a:ext>
            </a:extLst>
          </p:cNvPr>
          <p:cNvSpPr txBox="1"/>
          <p:nvPr/>
        </p:nvSpPr>
        <p:spPr>
          <a:xfrm>
            <a:off x="0" y="13002568"/>
            <a:ext cx="12192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6"/>
              </a:rPr>
              <a:t>https://thehackernews.com/2021/12/extremely-critical-log4j-vulnerability.html</a:t>
            </a:r>
            <a:endParaRPr lang="en-US" dirty="0"/>
          </a:p>
        </p:txBody>
      </p:sp>
      <p:sp>
        <p:nvSpPr>
          <p:cNvPr id="202" name="CVE-2017-5638 Detail…"/>
          <p:cNvSpPr txBox="1"/>
          <p:nvPr/>
        </p:nvSpPr>
        <p:spPr>
          <a:xfrm>
            <a:off x="3428734" y="7355620"/>
            <a:ext cx="17577332" cy="4330031"/>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algn="l" defTabSz="642937">
              <a:defRPr sz="4600" b="1">
                <a:solidFill>
                  <a:srgbClr val="333333"/>
                </a:solidFill>
                <a:latin typeface="Avenir Next Regular"/>
                <a:ea typeface="Avenir Next Regular"/>
                <a:cs typeface="Avenir Next Regular"/>
                <a:sym typeface="Avenir Next Regular"/>
              </a:defRPr>
            </a:pPr>
            <a:r>
              <a:rPr lang="en-US" dirty="0"/>
              <a:t>CVE-2021-44228 Detail</a:t>
            </a:r>
          </a:p>
          <a:p>
            <a:pPr algn="l" defTabSz="642937">
              <a:defRPr sz="4200" b="1">
                <a:solidFill>
                  <a:srgbClr val="333333"/>
                </a:solidFill>
                <a:latin typeface="Avenir Next Regular"/>
                <a:ea typeface="Avenir Next Regular"/>
                <a:cs typeface="Avenir Next Regular"/>
                <a:sym typeface="Avenir Next Regular"/>
              </a:defRPr>
            </a:pPr>
            <a:r>
              <a:rPr dirty="0"/>
              <a:t>Current Description</a:t>
            </a:r>
          </a:p>
          <a:p>
            <a:pPr algn="l" defTabSz="642937">
              <a:defRPr sz="2200">
                <a:solidFill>
                  <a:srgbClr val="333333"/>
                </a:solidFill>
                <a:latin typeface="Avenir Next Regular"/>
                <a:ea typeface="Avenir Next Regular"/>
                <a:cs typeface="Avenir Next Regular"/>
                <a:sym typeface="Avenir Next Regular"/>
              </a:defRPr>
            </a:pPr>
            <a:r>
              <a:rPr lang="en-US" sz="2200" dirty="0">
                <a:sym typeface="Avenir Next Regular"/>
              </a:rPr>
              <a:t>Apache Log4j2 2.0-beta9 through 2.15.0 (excluding security releases 2.12.2, 2.12.3, and 2.3.1) JNDI features used in configuration, log messages, and parameters do not protect against attacker controlled LDAP and other JNDI related </a:t>
            </a:r>
            <a:r>
              <a:rPr lang="en-US" sz="3200" b="1" dirty="0">
                <a:sym typeface="Avenir Next Regular"/>
              </a:rPr>
              <a:t>endpoints. An attacker who can control log messages or log message parameters can execute arbitrary code loaded from LDAP servers when message lookup substitution is enabled</a:t>
            </a:r>
            <a:r>
              <a:rPr lang="en-US" sz="2200" dirty="0">
                <a:sym typeface="Avenir Next Regular"/>
              </a:rPr>
              <a:t>. From log4j 2.15.0, this behavior has been disabled by default. From version 2.16.0 (along with 2.12.2, 2.12.3, and 2.3.1), this functionality has been completely removed. Note that this vulnerability is specific to log4j-core and does not affect log4net, log4cxx, or other Apache Logging Services projects.</a:t>
            </a:r>
          </a:p>
          <a:p>
            <a:pPr algn="l" defTabSz="642937">
              <a:defRPr sz="2200">
                <a:solidFill>
                  <a:srgbClr val="333333"/>
                </a:solidFill>
                <a:latin typeface="Avenir Next Regular"/>
                <a:ea typeface="Avenir Next Regular"/>
                <a:cs typeface="Avenir Next Regular"/>
                <a:sym typeface="Avenir Next Regular"/>
              </a:defRPr>
            </a:pPr>
            <a:r>
              <a:rPr lang="en-US" dirty="0">
                <a:hlinkClick r:id="rId7"/>
              </a:rPr>
              <a:t>https://nvd.nist.gov/vuln/detail/CVE-2021-44228</a:t>
            </a:r>
            <a:r>
              <a:rPr lang="en-US" dirty="0"/>
              <a:t> </a:t>
            </a:r>
            <a:endParaRPr dirty="0"/>
          </a:p>
        </p:txBody>
      </p:sp>
    </p:spTree>
    <p:extLst>
      <p:ext uri="{BB962C8B-B14F-4D97-AF65-F5344CB8AC3E}">
        <p14:creationId xmlns:p14="http://schemas.microsoft.com/office/powerpoint/2010/main" val="4161365394"/>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Dependencies and Development Environment"/>
          <p:cNvSpPr txBox="1">
            <a:spLocks noGrp="1"/>
          </p:cNvSpPr>
          <p:nvPr>
            <p:ph type="title"/>
          </p:nvPr>
        </p:nvSpPr>
        <p:spPr>
          <a:prstGeom prst="rect">
            <a:avLst/>
          </a:prstGeom>
        </p:spPr>
        <p:txBody>
          <a:bodyPr/>
          <a:lstStyle>
            <a:lvl1pPr defTabSz="2340805">
              <a:defRPr sz="8160" spc="-163"/>
            </a:lvl1pPr>
          </a:lstStyle>
          <a:p>
            <a:r>
              <a:rPr lang="en-US" dirty="0"/>
              <a:t>Threat Category 3: Software Supply Chain</a:t>
            </a:r>
            <a:endParaRPr dirty="0"/>
          </a:p>
        </p:txBody>
      </p:sp>
      <p:sp>
        <p:nvSpPr>
          <p:cNvPr id="355" name="Do we trust our own code? Third-party code provides an attack vecto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767715">
              <a:defRPr sz="5115"/>
            </a:lvl1pPr>
          </a:lstStyle>
          <a:p>
            <a:r>
              <a:rPr dirty="0"/>
              <a:t>Do we trust our own code? Third-party code provides an attack vector</a:t>
            </a:r>
          </a:p>
        </p:txBody>
      </p:sp>
      <p:pic>
        <p:nvPicPr>
          <p:cNvPr id="356" name="Image" descr="Image"/>
          <p:cNvPicPr>
            <a:picLocks noChangeAspect="1"/>
          </p:cNvPicPr>
          <p:nvPr/>
        </p:nvPicPr>
        <p:blipFill>
          <a:blip r:embed="rId3"/>
          <a:stretch>
            <a:fillRect/>
          </a:stretch>
        </p:blipFill>
        <p:spPr>
          <a:xfrm>
            <a:off x="412415" y="3543634"/>
            <a:ext cx="8255001" cy="10960101"/>
          </a:xfrm>
          <a:prstGeom prst="rect">
            <a:avLst/>
          </a:prstGeom>
          <a:ln w="12700">
            <a:miter lim="400000"/>
          </a:ln>
        </p:spPr>
      </p:pic>
      <p:pic>
        <p:nvPicPr>
          <p:cNvPr id="357" name="Image" descr="Image"/>
          <p:cNvPicPr>
            <a:picLocks noChangeAspect="1"/>
          </p:cNvPicPr>
          <p:nvPr/>
        </p:nvPicPr>
        <p:blipFill>
          <a:blip r:embed="rId4"/>
          <a:stretch>
            <a:fillRect/>
          </a:stretch>
        </p:blipFill>
        <p:spPr>
          <a:xfrm>
            <a:off x="12955269" y="3530934"/>
            <a:ext cx="7251701" cy="10985501"/>
          </a:xfrm>
          <a:prstGeom prst="rect">
            <a:avLst/>
          </a:prstGeom>
          <a:ln w="12700">
            <a:miter lim="400000"/>
          </a:ln>
        </p:spPr>
      </p:pic>
      <p:sp>
        <p:nvSpPr>
          <p:cNvPr id="358" name="https://eslint.org/blog/2018/07/postmortem-for-malicious-package-publishes"/>
          <p:cNvSpPr txBox="1"/>
          <p:nvPr/>
        </p:nvSpPr>
        <p:spPr>
          <a:xfrm>
            <a:off x="616236" y="13204647"/>
            <a:ext cx="10619436" cy="474067"/>
          </a:xfrm>
          <a:prstGeom prst="rect">
            <a:avLst/>
          </a:prstGeom>
          <a:solidFill>
            <a:srgbClr val="FFFFFF"/>
          </a:solidFill>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5"/>
              </a:defRPr>
            </a:lvl1pPr>
          </a:lstStyle>
          <a:p>
            <a:pPr>
              <a:defRPr u="none"/>
            </a:pPr>
            <a:r>
              <a:rPr u="sng">
                <a:hlinkClick r:id="rId5"/>
              </a:rPr>
              <a:t>https://eslint.org/blog/2018/07/postmortem-for-malicious-package-publishes</a:t>
            </a:r>
          </a:p>
        </p:txBody>
      </p:sp>
      <p:sp>
        <p:nvSpPr>
          <p:cNvPr id="359" name="https://www.theverge.com/2021/1/26/22248631/solarwinds-hack-cybersecurity-us-menn-decoder-podcast"/>
          <p:cNvSpPr txBox="1"/>
          <p:nvPr/>
        </p:nvSpPr>
        <p:spPr>
          <a:xfrm>
            <a:off x="14779243" y="12673988"/>
            <a:ext cx="9140581" cy="842367"/>
          </a:xfrm>
          <a:prstGeom prst="rect">
            <a:avLst/>
          </a:prstGeom>
          <a:solidFill>
            <a:srgbClr val="FFFFFF"/>
          </a:solidFill>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rPr u="sng">
                <a:hlinkClick r:id="rId6"/>
              </a:rPr>
              <a:t>https://www.theverge.com/2021/1/26/22248631/solarwinds-hack-cybersecurity-us-menn-decoder-podcast</a:t>
            </a:r>
            <a:r>
              <a:t> </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896EC-01D5-1E46-B7BF-A8259F389172}"/>
              </a:ext>
            </a:extLst>
          </p:cNvPr>
          <p:cNvSpPr>
            <a:spLocks noGrp="1"/>
          </p:cNvSpPr>
          <p:nvPr>
            <p:ph type="title"/>
          </p:nvPr>
        </p:nvSpPr>
        <p:spPr/>
        <p:txBody>
          <a:bodyPr>
            <a:normAutofit fontScale="90000"/>
          </a:bodyPr>
          <a:lstStyle/>
          <a:p>
            <a:r>
              <a:rPr lang="en-US" dirty="0"/>
              <a:t>Part 3: Mitigating security threats in software engineering</a:t>
            </a:r>
          </a:p>
        </p:txBody>
      </p:sp>
      <p:sp>
        <p:nvSpPr>
          <p:cNvPr id="4" name="Text Placeholder 3">
            <a:extLst>
              <a:ext uri="{FF2B5EF4-FFF2-40B4-BE49-F238E27FC236}">
                <a16:creationId xmlns:a16="http://schemas.microsoft.com/office/drawing/2014/main" id="{DFC2F76F-2860-2B4C-9F8B-7BB2DB7CF941}"/>
              </a:ext>
            </a:extLst>
          </p:cNvPr>
          <p:cNvSpPr>
            <a:spLocks noGrp="1"/>
          </p:cNvSpPr>
          <p:nvPr>
            <p:ph type="body" idx="1"/>
          </p:nvPr>
        </p:nvSpPr>
        <p:spPr/>
        <p:txBody>
          <a:bodyPr/>
          <a:lstStyle/>
          <a:p>
            <a:r>
              <a:rPr lang="en-US" dirty="0"/>
              <a:t>For these threats:</a:t>
            </a:r>
          </a:p>
          <a:p>
            <a:pPr lvl="1"/>
            <a:r>
              <a:rPr lang="en-US" b="1" dirty="0"/>
              <a:t>Threat category: Code that runs in an untrusted environment</a:t>
            </a:r>
          </a:p>
          <a:p>
            <a:pPr lvl="1"/>
            <a:r>
              <a:rPr lang="en-US" dirty="0"/>
              <a:t>Threat category: Inputs that are controlled by an untrusted user</a:t>
            </a:r>
          </a:p>
          <a:p>
            <a:pPr lvl="1"/>
            <a:r>
              <a:rPr lang="en-US" dirty="0"/>
              <a:t>Threat category: Software supply chain</a:t>
            </a:r>
          </a:p>
          <a:p>
            <a:r>
              <a:rPr lang="en-US" dirty="0"/>
              <a:t>Recurring theme: No silver bullet</a:t>
            </a:r>
          </a:p>
        </p:txBody>
      </p:sp>
    </p:spTree>
    <p:extLst>
      <p:ext uri="{BB962C8B-B14F-4D97-AF65-F5344CB8AC3E}">
        <p14:creationId xmlns:p14="http://schemas.microsoft.com/office/powerpoint/2010/main" val="1854345871"/>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Example: Threat at the Boundary"/>
          <p:cNvSpPr txBox="1">
            <a:spLocks noGrp="1"/>
          </p:cNvSpPr>
          <p:nvPr>
            <p:ph type="title"/>
          </p:nvPr>
        </p:nvSpPr>
        <p:spPr>
          <a:prstGeom prst="rect">
            <a:avLst/>
          </a:prstGeom>
        </p:spPr>
        <p:txBody>
          <a:bodyPr/>
          <a:lstStyle/>
          <a:p>
            <a:r>
              <a:rPr lang="en-US" dirty="0"/>
              <a:t>Threat Mitigation: Trusted Code</a:t>
            </a:r>
            <a:endParaRPr dirty="0"/>
          </a:p>
        </p:txBody>
      </p:sp>
      <p:sp>
        <p:nvSpPr>
          <p:cNvPr id="206"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07"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08"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09" name="Line"/>
          <p:cNvSpPr/>
          <p:nvPr/>
        </p:nvSpPr>
        <p:spPr>
          <a:xfrm>
            <a:off x="8686525" y="4321968"/>
            <a:ext cx="797535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0" name="HTTP Request"/>
          <p:cNvSpPr txBox="1"/>
          <p:nvPr/>
        </p:nvSpPr>
        <p:spPr>
          <a:xfrm>
            <a:off x="8691562" y="3635421"/>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11" name="Line"/>
          <p:cNvSpPr/>
          <p:nvPr/>
        </p:nvSpPr>
        <p:spPr>
          <a:xfrm flipH="1" flipV="1">
            <a:off x="8579698" y="7949846"/>
            <a:ext cx="7849501"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2" name="HTTP Response"/>
          <p:cNvSpPr txBox="1"/>
          <p:nvPr/>
        </p:nvSpPr>
        <p:spPr>
          <a:xfrm>
            <a:off x="8691562" y="726329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grpSp>
        <p:nvGrpSpPr>
          <p:cNvPr id="215" name="Do I trust that this request really came from the user?"/>
          <p:cNvGrpSpPr/>
          <p:nvPr/>
        </p:nvGrpSpPr>
        <p:grpSpPr>
          <a:xfrm>
            <a:off x="12411650" y="10957058"/>
            <a:ext cx="7799937" cy="1819276"/>
            <a:chOff x="0" y="0"/>
            <a:chExt cx="7799935" cy="1819275"/>
          </a:xfrm>
        </p:grpSpPr>
        <p:sp>
          <p:nvSpPr>
            <p:cNvPr id="214" name="Do I trust that this request really came from the us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request </a:t>
              </a:r>
              <a:r>
                <a:rPr i="1"/>
                <a:t>really </a:t>
              </a:r>
              <a:r>
                <a:t>came from the user?</a:t>
              </a:r>
            </a:p>
          </p:txBody>
        </p:sp>
        <p:pic>
          <p:nvPicPr>
            <p:cNvPr id="213" name="Do I trust that this request really came from the user? Do I trust that this request really came from the user?" descr="Do I trust that this request really came from the user? Do I trust that this request really came from the user?"/>
            <p:cNvPicPr>
              <a:picLocks/>
            </p:cNvPicPr>
            <p:nvPr/>
          </p:nvPicPr>
          <p:blipFill>
            <a:blip r:embed="rId3"/>
            <a:stretch>
              <a:fillRect/>
            </a:stretch>
          </p:blipFill>
          <p:spPr>
            <a:xfrm>
              <a:off x="0" y="0"/>
              <a:ext cx="7799936" cy="1819275"/>
            </a:xfrm>
            <a:prstGeom prst="rect">
              <a:avLst/>
            </a:prstGeom>
            <a:effectLst/>
          </p:spPr>
        </p:pic>
      </p:grpSp>
      <p:grpSp>
        <p:nvGrpSpPr>
          <p:cNvPr id="218" name="Do I trust that this response really came from the server?"/>
          <p:cNvGrpSpPr/>
          <p:nvPr/>
        </p:nvGrpSpPr>
        <p:grpSpPr>
          <a:xfrm>
            <a:off x="3285510" y="11349964"/>
            <a:ext cx="7799937" cy="1819276"/>
            <a:chOff x="0" y="0"/>
            <a:chExt cx="7799935" cy="1819275"/>
          </a:xfrm>
        </p:grpSpPr>
        <p:sp>
          <p:nvSpPr>
            <p:cNvPr id="217" name="Do I trust that this response really came from the serv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response </a:t>
              </a:r>
              <a:r>
                <a:rPr i="1"/>
                <a:t>really </a:t>
              </a:r>
              <a:r>
                <a:t>came from the server?</a:t>
              </a:r>
            </a:p>
          </p:txBody>
        </p:sp>
        <p:pic>
          <p:nvPicPr>
            <p:cNvPr id="216" name="Do I trust that this response really came from the server? Do I trust that this response really came from the server?" descr="Do I trust that this response really came from the server? Do I trust that this response really came from the server?"/>
            <p:cNvPicPr>
              <a:picLocks/>
            </p:cNvPicPr>
            <p:nvPr/>
          </p:nvPicPr>
          <p:blipFill>
            <a:blip r:embed="rId3"/>
            <a:stretch>
              <a:fillRect/>
            </a:stretch>
          </p:blipFill>
          <p:spPr>
            <a:xfrm>
              <a:off x="0" y="0"/>
              <a:ext cx="7799936" cy="1819275"/>
            </a:xfrm>
            <a:prstGeom prst="rect">
              <a:avLst/>
            </a:prstGeom>
            <a:effectLst/>
          </p:spPr>
        </p:pic>
      </p:grpSp>
      <p:pic>
        <p:nvPicPr>
          <p:cNvPr id="219" name="Image" descr="Image"/>
          <p:cNvPicPr>
            <a:picLocks noChangeAspect="1"/>
          </p:cNvPicPr>
          <p:nvPr/>
        </p:nvPicPr>
        <p:blipFill>
          <a:blip r:embed="rId4"/>
          <a:stretch>
            <a:fillRect/>
          </a:stretch>
        </p:blipFill>
        <p:spPr>
          <a:xfrm>
            <a:off x="3967757" y="4249903"/>
            <a:ext cx="2160986" cy="3143251"/>
          </a:xfrm>
          <a:prstGeom prst="rect">
            <a:avLst/>
          </a:prstGeom>
          <a:ln w="12700">
            <a:miter lim="400000"/>
          </a:ln>
        </p:spPr>
      </p:pic>
      <p:sp>
        <p:nvSpPr>
          <p:cNvPr id="3" name="Text Placeholder 2">
            <a:extLst>
              <a:ext uri="{FF2B5EF4-FFF2-40B4-BE49-F238E27FC236}">
                <a16:creationId xmlns:a16="http://schemas.microsoft.com/office/drawing/2014/main" id="{DAB1913D-A612-7641-A7E9-5A5B47728267}"/>
              </a:ext>
            </a:extLst>
          </p:cNvPr>
          <p:cNvSpPr>
            <a:spLocks noGrp="1"/>
          </p:cNvSpPr>
          <p:nvPr>
            <p:ph type="body" sz="quarter" idx="21"/>
          </p:nvPr>
        </p:nvSpPr>
        <p:spPr/>
        <p:txBody>
          <a:bodyPr/>
          <a:lstStyle/>
          <a:p>
            <a:endParaRPr lang="en-US"/>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Example: Threat at the Boundary"/>
          <p:cNvSpPr txBox="1">
            <a:spLocks noGrp="1"/>
          </p:cNvSpPr>
          <p:nvPr>
            <p:ph type="title"/>
          </p:nvPr>
        </p:nvSpPr>
        <p:spPr>
          <a:prstGeom prst="rect">
            <a:avLst/>
          </a:prstGeom>
        </p:spPr>
        <p:txBody>
          <a:bodyPr/>
          <a:lstStyle/>
          <a:p>
            <a:r>
              <a:rPr lang="en-US" dirty="0"/>
              <a:t>Threat Mitigation: Trusted Code</a:t>
            </a:r>
            <a:endParaRPr dirty="0"/>
          </a:p>
        </p:txBody>
      </p:sp>
      <p:sp>
        <p:nvSpPr>
          <p:cNvPr id="247" name="Slide bullet text"/>
          <p:cNvSpPr txBox="1">
            <a:spLocks noGrp="1"/>
          </p:cNvSpPr>
          <p:nvPr>
            <p:ph type="body" idx="1"/>
          </p:nvPr>
        </p:nvSpPr>
        <p:spPr>
          <a:prstGeom prst="rect">
            <a:avLst/>
          </a:prstGeom>
        </p:spPr>
        <p:txBody>
          <a:bodyPr/>
          <a:lstStyle/>
          <a:p>
            <a:endParaRPr/>
          </a:p>
        </p:txBody>
      </p:sp>
      <p:sp>
        <p:nvSpPr>
          <p:cNvPr id="248"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49"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50"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51" name="Line"/>
          <p:cNvSpPr/>
          <p:nvPr/>
        </p:nvSpPr>
        <p:spPr>
          <a:xfrm>
            <a:off x="6579119" y="4153343"/>
            <a:ext cx="283106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52" name="HTTP Request"/>
          <p:cNvSpPr txBox="1"/>
          <p:nvPr/>
        </p:nvSpPr>
        <p:spPr>
          <a:xfrm>
            <a:off x="6584156" y="3466795"/>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53" name="Line"/>
          <p:cNvSpPr/>
          <p:nvPr/>
        </p:nvSpPr>
        <p:spPr>
          <a:xfrm flipH="1">
            <a:off x="14830479" y="7959814"/>
            <a:ext cx="315882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54" name="HTTP Response"/>
          <p:cNvSpPr txBox="1"/>
          <p:nvPr/>
        </p:nvSpPr>
        <p:spPr>
          <a:xfrm>
            <a:off x="14942343" y="7273267"/>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grpSp>
        <p:nvGrpSpPr>
          <p:cNvPr id="257" name="Do I trust that this request really came from the user?"/>
          <p:cNvGrpSpPr/>
          <p:nvPr/>
        </p:nvGrpSpPr>
        <p:grpSpPr>
          <a:xfrm>
            <a:off x="12411650" y="10957058"/>
            <a:ext cx="7799937" cy="1819276"/>
            <a:chOff x="0" y="0"/>
            <a:chExt cx="7799935" cy="1819275"/>
          </a:xfrm>
        </p:grpSpPr>
        <p:sp>
          <p:nvSpPr>
            <p:cNvPr id="256" name="Do I trust that this request really came from the us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request </a:t>
              </a:r>
              <a:r>
                <a:rPr i="1"/>
                <a:t>really </a:t>
              </a:r>
              <a:r>
                <a:t>came from the user?</a:t>
              </a:r>
            </a:p>
          </p:txBody>
        </p:sp>
        <p:pic>
          <p:nvPicPr>
            <p:cNvPr id="255" name="Do I trust that this request really came from the user? Do I trust that this request really came from the user?" descr="Do I trust that this request really came from the user? Do I trust that this request really came from the user?"/>
            <p:cNvPicPr>
              <a:picLocks/>
            </p:cNvPicPr>
            <p:nvPr/>
          </p:nvPicPr>
          <p:blipFill>
            <a:blip r:embed="rId3"/>
            <a:stretch>
              <a:fillRect/>
            </a:stretch>
          </p:blipFill>
          <p:spPr>
            <a:xfrm>
              <a:off x="0" y="0"/>
              <a:ext cx="7799936" cy="1819275"/>
            </a:xfrm>
            <a:prstGeom prst="rect">
              <a:avLst/>
            </a:prstGeom>
            <a:effectLst/>
          </p:spPr>
        </p:pic>
      </p:grpSp>
      <p:grpSp>
        <p:nvGrpSpPr>
          <p:cNvPr id="260" name="Do I trust that this response really came from the server?"/>
          <p:cNvGrpSpPr/>
          <p:nvPr/>
        </p:nvGrpSpPr>
        <p:grpSpPr>
          <a:xfrm>
            <a:off x="3285510" y="11349964"/>
            <a:ext cx="7799937" cy="1819276"/>
            <a:chOff x="0" y="0"/>
            <a:chExt cx="7799935" cy="1819275"/>
          </a:xfrm>
        </p:grpSpPr>
        <p:sp>
          <p:nvSpPr>
            <p:cNvPr id="259" name="Do I trust that this response really came from the serv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response </a:t>
              </a:r>
              <a:r>
                <a:rPr i="1"/>
                <a:t>really </a:t>
              </a:r>
              <a:r>
                <a:t>came from the server?</a:t>
              </a:r>
            </a:p>
          </p:txBody>
        </p:sp>
        <p:pic>
          <p:nvPicPr>
            <p:cNvPr id="258" name="Do I trust that this response really came from the server? Do I trust that this response really came from the server?" descr="Do I trust that this response really came from the server? Do I trust that this response really came from the server?"/>
            <p:cNvPicPr>
              <a:picLocks/>
            </p:cNvPicPr>
            <p:nvPr/>
          </p:nvPicPr>
          <p:blipFill>
            <a:blip r:embed="rId3"/>
            <a:stretch>
              <a:fillRect/>
            </a:stretch>
          </p:blipFill>
          <p:spPr>
            <a:xfrm>
              <a:off x="0" y="0"/>
              <a:ext cx="7799936" cy="1819275"/>
            </a:xfrm>
            <a:prstGeom prst="rect">
              <a:avLst/>
            </a:prstGeom>
            <a:effectLst/>
          </p:spPr>
        </p:pic>
      </p:grpSp>
      <p:sp>
        <p:nvSpPr>
          <p:cNvPr id="261" name="Line"/>
          <p:cNvSpPr/>
          <p:nvPr/>
        </p:nvSpPr>
        <p:spPr>
          <a:xfrm>
            <a:off x="14740855" y="4455540"/>
            <a:ext cx="283106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2" name="HTTP Request"/>
          <p:cNvSpPr txBox="1"/>
          <p:nvPr/>
        </p:nvSpPr>
        <p:spPr>
          <a:xfrm>
            <a:off x="14745890" y="3768993"/>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63" name="Line"/>
          <p:cNvSpPr/>
          <p:nvPr/>
        </p:nvSpPr>
        <p:spPr>
          <a:xfrm flipH="1">
            <a:off x="6528224" y="7567017"/>
            <a:ext cx="315882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4" name="HTTP Response"/>
          <p:cNvSpPr txBox="1"/>
          <p:nvPr/>
        </p:nvSpPr>
        <p:spPr>
          <a:xfrm>
            <a:off x="6640088" y="688046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sp>
        <p:nvSpPr>
          <p:cNvPr id="265" name="malicious actor…"/>
          <p:cNvSpPr txBox="1"/>
          <p:nvPr/>
        </p:nvSpPr>
        <p:spPr>
          <a:xfrm>
            <a:off x="10231004" y="9382125"/>
            <a:ext cx="4460876" cy="16668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malicious actor</a:t>
            </a:r>
          </a:p>
          <a:p>
            <a:pPr defTabSz="821531">
              <a:defRPr sz="5000">
                <a:solidFill>
                  <a:srgbClr val="000000"/>
                </a:solidFill>
                <a:latin typeface="Helvetica Light"/>
                <a:ea typeface="Helvetica Light"/>
                <a:cs typeface="Helvetica Light"/>
                <a:sym typeface="Helvetica Light"/>
              </a:defRPr>
            </a:pPr>
            <a:r>
              <a:t>“black hat”</a:t>
            </a:r>
          </a:p>
        </p:txBody>
      </p:sp>
      <p:grpSp>
        <p:nvGrpSpPr>
          <p:cNvPr id="268" name="Might be “man in the middle” that intercepts requests and impersonates user or server."/>
          <p:cNvGrpSpPr/>
          <p:nvPr/>
        </p:nvGrpSpPr>
        <p:grpSpPr>
          <a:xfrm>
            <a:off x="8561474" y="1064418"/>
            <a:ext cx="7799936" cy="2365376"/>
            <a:chOff x="0" y="0"/>
            <a:chExt cx="7799935" cy="2365375"/>
          </a:xfrm>
        </p:grpSpPr>
        <p:sp>
          <p:nvSpPr>
            <p:cNvPr id="267" name="Might be “man in the middle” that intercepts requests and impersonates user or server."/>
            <p:cNvSpPr txBox="1"/>
            <p:nvPr/>
          </p:nvSpPr>
          <p:spPr>
            <a:xfrm>
              <a:off x="215900" y="139700"/>
              <a:ext cx="7368136" cy="18065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3600" b="1">
                  <a:solidFill>
                    <a:srgbClr val="C82506"/>
                  </a:solidFill>
                  <a:latin typeface="Helvetica"/>
                  <a:ea typeface="Helvetica"/>
                  <a:cs typeface="Helvetica"/>
                  <a:sym typeface="Helvetica"/>
                </a:defRPr>
              </a:lvl1pPr>
            </a:lstStyle>
            <a:p>
              <a:r>
                <a:t>Might be “man in the middle” that intercepts requests and impersonates user or server.</a:t>
              </a:r>
            </a:p>
          </p:txBody>
        </p:sp>
        <p:pic>
          <p:nvPicPr>
            <p:cNvPr id="266" name="Might be “man in the middle” that intercepts requests and impersonates user or server. Might be “man in the middle” that intercepts requests and impersonates user or server." descr="Might be “man in the middle” that intercepts requests and impersonates user or server. Might be “man in the middle” that intercepts requests and impersonates user or server."/>
            <p:cNvPicPr>
              <a:picLocks/>
            </p:cNvPicPr>
            <p:nvPr/>
          </p:nvPicPr>
          <p:blipFill>
            <a:blip r:embed="rId4"/>
            <a:stretch>
              <a:fillRect/>
            </a:stretch>
          </p:blipFill>
          <p:spPr>
            <a:xfrm>
              <a:off x="0" y="0"/>
              <a:ext cx="7799936" cy="2365375"/>
            </a:xfrm>
            <a:prstGeom prst="rect">
              <a:avLst/>
            </a:prstGeom>
            <a:effectLst/>
          </p:spPr>
        </p:pic>
      </p:grpSp>
      <p:pic>
        <p:nvPicPr>
          <p:cNvPr id="269" name="Image" descr="Image"/>
          <p:cNvPicPr>
            <a:picLocks noChangeAspect="1"/>
          </p:cNvPicPr>
          <p:nvPr/>
        </p:nvPicPr>
        <p:blipFill>
          <a:blip r:embed="rId5"/>
          <a:stretch>
            <a:fillRect/>
          </a:stretch>
        </p:blipFill>
        <p:spPr>
          <a:xfrm>
            <a:off x="11278258" y="4035590"/>
            <a:ext cx="2071689" cy="3321845"/>
          </a:xfrm>
          <a:prstGeom prst="rect">
            <a:avLst/>
          </a:prstGeom>
          <a:ln w="12700">
            <a:miter lim="400000"/>
          </a:ln>
        </p:spPr>
      </p:pic>
      <p:pic>
        <p:nvPicPr>
          <p:cNvPr id="270" name="Image" descr="Image"/>
          <p:cNvPicPr>
            <a:picLocks noChangeAspect="1"/>
          </p:cNvPicPr>
          <p:nvPr/>
        </p:nvPicPr>
        <p:blipFill>
          <a:blip r:embed="rId6"/>
          <a:stretch>
            <a:fillRect/>
          </a:stretch>
        </p:blipFill>
        <p:spPr>
          <a:xfrm>
            <a:off x="4034284" y="4232044"/>
            <a:ext cx="1835498" cy="3420699"/>
          </a:xfrm>
          <a:prstGeom prst="rect">
            <a:avLst/>
          </a:prstGeom>
          <a:ln w="12700">
            <a:miter lim="400000"/>
          </a:ln>
        </p:spPr>
      </p:pic>
      <p:sp>
        <p:nvSpPr>
          <p:cNvPr id="3" name="Text Placeholder 2">
            <a:extLst>
              <a:ext uri="{FF2B5EF4-FFF2-40B4-BE49-F238E27FC236}">
                <a16:creationId xmlns:a16="http://schemas.microsoft.com/office/drawing/2014/main" id="{953BC40B-4C5C-B649-8CA5-1D00BFC638ED}"/>
              </a:ext>
            </a:extLst>
          </p:cNvPr>
          <p:cNvSpPr>
            <a:spLocks noGrp="1"/>
          </p:cNvSpPr>
          <p:nvPr>
            <p:ph type="body" sz="quarter" idx="21"/>
          </p:nvPr>
        </p:nvSpPr>
        <p:spPr/>
        <p:txBody>
          <a:bodyPr/>
          <a:lstStyle/>
          <a:p>
            <a:endParaRPr lang="en-US"/>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Threat Models: Web Server"/>
          <p:cNvSpPr txBox="1">
            <a:spLocks noGrp="1"/>
          </p:cNvSpPr>
          <p:nvPr>
            <p:ph type="title"/>
          </p:nvPr>
        </p:nvSpPr>
        <p:spPr>
          <a:prstGeom prst="rect">
            <a:avLst/>
          </a:prstGeom>
        </p:spPr>
        <p:txBody>
          <a:bodyPr/>
          <a:lstStyle/>
          <a:p>
            <a:r>
              <a:rPr lang="en-US" dirty="0"/>
              <a:t>Threat Mitigation: Trusted Code</a:t>
            </a:r>
            <a:endParaRPr dirty="0"/>
          </a:p>
        </p:txBody>
      </p:sp>
      <p:sp>
        <p:nvSpPr>
          <p:cNvPr id="273" name="Preventing the man-in-the-middle with SSL"/>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Preventing the man-in-the-middle with SSL</a:t>
            </a:r>
          </a:p>
        </p:txBody>
      </p:sp>
      <p:sp>
        <p:nvSpPr>
          <p:cNvPr id="274"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75"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76"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77" name="Line"/>
          <p:cNvSpPr/>
          <p:nvPr/>
        </p:nvSpPr>
        <p:spPr>
          <a:xfrm>
            <a:off x="8686525" y="4321968"/>
            <a:ext cx="797535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78" name="HTTP Request"/>
          <p:cNvSpPr txBox="1"/>
          <p:nvPr/>
        </p:nvSpPr>
        <p:spPr>
          <a:xfrm>
            <a:off x="8691562" y="3635421"/>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79" name="Line"/>
          <p:cNvSpPr/>
          <p:nvPr/>
        </p:nvSpPr>
        <p:spPr>
          <a:xfrm flipH="1" flipV="1">
            <a:off x="8579698" y="7949846"/>
            <a:ext cx="7849501"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80" name="HTTP Response"/>
          <p:cNvSpPr txBox="1"/>
          <p:nvPr/>
        </p:nvSpPr>
        <p:spPr>
          <a:xfrm>
            <a:off x="8691562" y="726329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pic>
        <p:nvPicPr>
          <p:cNvPr id="281" name="Image" descr="Image"/>
          <p:cNvPicPr>
            <a:picLocks noChangeAspect="1"/>
          </p:cNvPicPr>
          <p:nvPr/>
        </p:nvPicPr>
        <p:blipFill>
          <a:blip r:embed="rId3"/>
          <a:stretch>
            <a:fillRect/>
          </a:stretch>
        </p:blipFill>
        <p:spPr>
          <a:xfrm>
            <a:off x="3967757" y="4249903"/>
            <a:ext cx="2160986" cy="3143251"/>
          </a:xfrm>
          <a:prstGeom prst="rect">
            <a:avLst/>
          </a:prstGeom>
          <a:ln w="12700">
            <a:miter lim="400000"/>
          </a:ln>
        </p:spPr>
      </p:pic>
      <p:grpSp>
        <p:nvGrpSpPr>
          <p:cNvPr id="284" name="Group"/>
          <p:cNvGrpSpPr/>
          <p:nvPr/>
        </p:nvGrpSpPr>
        <p:grpSpPr>
          <a:xfrm>
            <a:off x="14422884" y="8325076"/>
            <a:ext cx="1953078" cy="4197765"/>
            <a:chOff x="1980836" y="0"/>
            <a:chExt cx="1953077" cy="4197764"/>
          </a:xfrm>
        </p:grpSpPr>
        <p:sp>
          <p:nvSpPr>
            <p:cNvPr id="282"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283"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3200" b="1">
                  <a:solidFill>
                    <a:srgbClr val="000000"/>
                  </a:solidFill>
                </a:defRPr>
              </a:pPr>
              <a:r>
                <a:rPr u="sng">
                  <a:hlinkClick r:id="rId4"/>
                </a:rPr>
                <a:t>amazon.com</a:t>
              </a:r>
              <a:r>
                <a:t> certificate</a:t>
              </a:r>
            </a:p>
            <a:p>
              <a:pPr defTabSz="821531">
                <a:defRPr sz="3200" b="1">
                  <a:solidFill>
                    <a:srgbClr val="000000"/>
                  </a:solidFill>
                </a:defRPr>
              </a:pPr>
              <a:r>
                <a:t>(AZ’s public key + CA’s sig)</a:t>
              </a:r>
            </a:p>
          </p:txBody>
        </p:sp>
      </p:gr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EEB74-9038-4C99-898D-FEB7BD8EF51E}"/>
              </a:ext>
            </a:extLst>
          </p:cNvPr>
          <p:cNvSpPr>
            <a:spLocks noGrp="1"/>
          </p:cNvSpPr>
          <p:nvPr>
            <p:ph type="title"/>
          </p:nvPr>
        </p:nvSpPr>
        <p:spPr/>
        <p:txBody>
          <a:bodyPr/>
          <a:lstStyle/>
          <a:p>
            <a:r>
              <a:rPr lang="en-US" dirty="0"/>
              <a:t>Outline:</a:t>
            </a:r>
          </a:p>
        </p:txBody>
      </p:sp>
      <p:sp>
        <p:nvSpPr>
          <p:cNvPr id="3" name="Text Placeholder 2">
            <a:extLst>
              <a:ext uri="{FF2B5EF4-FFF2-40B4-BE49-F238E27FC236}">
                <a16:creationId xmlns:a16="http://schemas.microsoft.com/office/drawing/2014/main" id="{00211843-10EF-4499-A264-34080A2A0C56}"/>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A6E47BEF-D990-4344-AD64-1850C48336EA}"/>
              </a:ext>
            </a:extLst>
          </p:cNvPr>
          <p:cNvSpPr>
            <a:spLocks noGrp="1"/>
          </p:cNvSpPr>
          <p:nvPr>
            <p:ph type="body" idx="1"/>
          </p:nvPr>
        </p:nvSpPr>
        <p:spPr/>
        <p:txBody>
          <a:bodyPr/>
          <a:lstStyle/>
          <a:p>
            <a:pPr marL="914400" indent="-914400">
              <a:buFont typeface="+mj-lt"/>
              <a:buAutoNum type="arabicPeriod"/>
            </a:pPr>
            <a:r>
              <a:rPr lang="en-US" dirty="0"/>
              <a:t>What is a threat model?</a:t>
            </a:r>
          </a:p>
          <a:p>
            <a:pPr marL="914400" indent="-914400">
              <a:buFont typeface="+mj-lt"/>
              <a:buAutoNum type="arabicPeriod"/>
            </a:pPr>
            <a:r>
              <a:rPr lang="en-US" dirty="0"/>
              <a:t>What are the primary categories of threats for software systems?</a:t>
            </a:r>
          </a:p>
          <a:p>
            <a:pPr marL="914400" indent="-914400">
              <a:buFont typeface="+mj-lt"/>
              <a:buAutoNum type="arabicPeriod"/>
            </a:pPr>
            <a:r>
              <a:rPr lang="en-US" dirty="0"/>
              <a:t>Techniques for mitigating threats</a:t>
            </a:r>
          </a:p>
          <a:p>
            <a:pPr marL="914400" indent="-914400">
              <a:buFont typeface="+mj-lt"/>
              <a:buAutoNum type="arabicPeriod"/>
            </a:pPr>
            <a:r>
              <a:rPr lang="en-US" dirty="0"/>
              <a:t>Costs and tradeoffs of mitigations</a:t>
            </a:r>
          </a:p>
        </p:txBody>
      </p:sp>
    </p:spTree>
    <p:extLst>
      <p:ext uri="{BB962C8B-B14F-4D97-AF65-F5344CB8AC3E}">
        <p14:creationId xmlns:p14="http://schemas.microsoft.com/office/powerpoint/2010/main" val="1116838799"/>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hreat Models: Web Server"/>
          <p:cNvSpPr txBox="1">
            <a:spLocks noGrp="1"/>
          </p:cNvSpPr>
          <p:nvPr>
            <p:ph type="title"/>
          </p:nvPr>
        </p:nvSpPr>
        <p:spPr>
          <a:prstGeom prst="rect">
            <a:avLst/>
          </a:prstGeom>
        </p:spPr>
        <p:txBody>
          <a:bodyPr/>
          <a:lstStyle/>
          <a:p>
            <a:r>
              <a:rPr lang="en-US" dirty="0"/>
              <a:t>Threat Mitigation: Trusted Code</a:t>
            </a:r>
            <a:endParaRPr dirty="0"/>
          </a:p>
        </p:txBody>
      </p:sp>
      <p:sp>
        <p:nvSpPr>
          <p:cNvPr id="287" name="Preventing the man-in-the-middle with SSL"/>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Preventing the man-in-the-middle with SSL</a:t>
            </a:r>
          </a:p>
        </p:txBody>
      </p:sp>
      <p:sp>
        <p:nvSpPr>
          <p:cNvPr id="288"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89"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90"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91" name="Line"/>
          <p:cNvSpPr/>
          <p:nvPr/>
        </p:nvSpPr>
        <p:spPr>
          <a:xfrm>
            <a:off x="8686525" y="4321968"/>
            <a:ext cx="797535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92" name="HTTP Request"/>
          <p:cNvSpPr txBox="1"/>
          <p:nvPr/>
        </p:nvSpPr>
        <p:spPr>
          <a:xfrm>
            <a:off x="8691562" y="3635421"/>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93" name="Line"/>
          <p:cNvSpPr/>
          <p:nvPr/>
        </p:nvSpPr>
        <p:spPr>
          <a:xfrm flipH="1" flipV="1">
            <a:off x="8579698" y="7949846"/>
            <a:ext cx="7849501"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94" name="HTTP Response"/>
          <p:cNvSpPr txBox="1"/>
          <p:nvPr/>
        </p:nvSpPr>
        <p:spPr>
          <a:xfrm>
            <a:off x="8691562" y="726329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pic>
        <p:nvPicPr>
          <p:cNvPr id="295" name="Image" descr="Image"/>
          <p:cNvPicPr>
            <a:picLocks noChangeAspect="1"/>
          </p:cNvPicPr>
          <p:nvPr/>
        </p:nvPicPr>
        <p:blipFill>
          <a:blip r:embed="rId3"/>
          <a:stretch>
            <a:fillRect/>
          </a:stretch>
        </p:blipFill>
        <p:spPr>
          <a:xfrm>
            <a:off x="3967757" y="4249903"/>
            <a:ext cx="2160986" cy="3143251"/>
          </a:xfrm>
          <a:prstGeom prst="rect">
            <a:avLst/>
          </a:prstGeom>
          <a:ln w="12700">
            <a:miter lim="400000"/>
          </a:ln>
        </p:spPr>
      </p:pic>
      <p:grpSp>
        <p:nvGrpSpPr>
          <p:cNvPr id="298" name="Group"/>
          <p:cNvGrpSpPr/>
          <p:nvPr/>
        </p:nvGrpSpPr>
        <p:grpSpPr>
          <a:xfrm>
            <a:off x="14422884" y="8325076"/>
            <a:ext cx="1953078" cy="4197765"/>
            <a:chOff x="1980836" y="0"/>
            <a:chExt cx="1953077" cy="4197764"/>
          </a:xfrm>
        </p:grpSpPr>
        <p:sp>
          <p:nvSpPr>
            <p:cNvPr id="296"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297"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3200" b="1">
                  <a:solidFill>
                    <a:srgbClr val="000000"/>
                  </a:solidFill>
                </a:defRPr>
              </a:pPr>
              <a:r>
                <a:rPr u="sng">
                  <a:hlinkClick r:id="rId4"/>
                </a:rPr>
                <a:t>amazon.com</a:t>
              </a:r>
              <a:r>
                <a:t> certificate</a:t>
              </a:r>
            </a:p>
            <a:p>
              <a:pPr defTabSz="821531">
                <a:defRPr sz="3200" b="1">
                  <a:solidFill>
                    <a:srgbClr val="000000"/>
                  </a:solidFill>
                </a:defRPr>
              </a:pPr>
              <a:r>
                <a:t>(AZ’s public key + CA’s sig)</a:t>
              </a:r>
            </a:p>
          </p:txBody>
        </p:sp>
      </p:grpSp>
      <p:sp>
        <p:nvSpPr>
          <p:cNvPr id="299" name="Encrypted request"/>
          <p:cNvSpPr txBox="1"/>
          <p:nvPr/>
        </p:nvSpPr>
        <p:spPr>
          <a:xfrm>
            <a:off x="11372249" y="4408440"/>
            <a:ext cx="2603907"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i="1">
                <a:solidFill>
                  <a:srgbClr val="000000"/>
                </a:solidFill>
              </a:defRPr>
            </a:lvl1pPr>
          </a:lstStyle>
          <a:p>
            <a:r>
              <a:t>Encrypted request</a:t>
            </a:r>
          </a:p>
        </p:txBody>
      </p:sp>
      <p:sp>
        <p:nvSpPr>
          <p:cNvPr id="300" name="Encrypted response"/>
          <p:cNvSpPr txBox="1"/>
          <p:nvPr/>
        </p:nvSpPr>
        <p:spPr>
          <a:xfrm>
            <a:off x="11089719" y="8145826"/>
            <a:ext cx="2829459"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i="1">
                <a:solidFill>
                  <a:srgbClr val="000000"/>
                </a:solidFill>
              </a:defRPr>
            </a:lvl1pPr>
          </a:lstStyle>
          <a:p>
            <a:r>
              <a:t>Encrypted response</a:t>
            </a:r>
          </a:p>
        </p:txBody>
      </p:sp>
      <p:pic>
        <p:nvPicPr>
          <p:cNvPr id="301" name="Image" descr="Image"/>
          <p:cNvPicPr>
            <a:picLocks noChangeAspect="1"/>
          </p:cNvPicPr>
          <p:nvPr/>
        </p:nvPicPr>
        <p:blipFill>
          <a:blip r:embed="rId5"/>
          <a:stretch>
            <a:fillRect/>
          </a:stretch>
        </p:blipFill>
        <p:spPr>
          <a:xfrm>
            <a:off x="11942402" y="4693080"/>
            <a:ext cx="2071688" cy="3321845"/>
          </a:xfrm>
          <a:prstGeom prst="rect">
            <a:avLst/>
          </a:prstGeom>
          <a:ln w="12700">
            <a:miter lim="400000"/>
          </a:ln>
        </p:spPr>
      </p:pic>
      <p:sp>
        <p:nvSpPr>
          <p:cNvPr id="302" name="Dingbat X"/>
          <p:cNvSpPr/>
          <p:nvPr/>
        </p:nvSpPr>
        <p:spPr>
          <a:xfrm>
            <a:off x="12400131" y="5358255"/>
            <a:ext cx="1156230" cy="1366281"/>
          </a:xfrm>
          <a:custGeom>
            <a:avLst/>
            <a:gdLst/>
            <a:ahLst/>
            <a:cxnLst>
              <a:cxn ang="0">
                <a:pos x="wd2" y="hd2"/>
              </a:cxn>
              <a:cxn ang="5400000">
                <a:pos x="wd2" y="hd2"/>
              </a:cxn>
              <a:cxn ang="10800000">
                <a:pos x="wd2" y="hd2"/>
              </a:cxn>
              <a:cxn ang="16200000">
                <a:pos x="wd2" y="hd2"/>
              </a:cxn>
            </a:cxnLst>
            <a:rect l="0" t="0" r="r" b="b"/>
            <a:pathLst>
              <a:path w="21484" h="21548"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F26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pic>
        <p:nvPicPr>
          <p:cNvPr id="303" name="Image" descr="Image"/>
          <p:cNvPicPr>
            <a:picLocks noChangeAspect="1"/>
          </p:cNvPicPr>
          <p:nvPr/>
        </p:nvPicPr>
        <p:blipFill>
          <a:blip r:embed="rId6"/>
          <a:stretch>
            <a:fillRect/>
          </a:stretch>
        </p:blipFill>
        <p:spPr>
          <a:xfrm>
            <a:off x="3474452" y="9175157"/>
            <a:ext cx="8483601" cy="3149601"/>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SSL: A perfect solution?"/>
          <p:cNvSpPr txBox="1">
            <a:spLocks noGrp="1"/>
          </p:cNvSpPr>
          <p:nvPr>
            <p:ph type="title"/>
          </p:nvPr>
        </p:nvSpPr>
        <p:spPr>
          <a:prstGeom prst="rect">
            <a:avLst/>
          </a:prstGeom>
        </p:spPr>
        <p:txBody>
          <a:bodyPr/>
          <a:lstStyle/>
          <a:p>
            <a:r>
              <a:t>SSL: A perfect solution?</a:t>
            </a:r>
          </a:p>
        </p:txBody>
      </p:sp>
      <p:sp>
        <p:nvSpPr>
          <p:cNvPr id="306" name="Certificate authoriti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Certificate authorities</a:t>
            </a:r>
          </a:p>
        </p:txBody>
      </p:sp>
      <p:sp>
        <p:nvSpPr>
          <p:cNvPr id="307" name="A certificate authority (or CA) binds some public key to a real-world entity that we might be familiar with…"/>
          <p:cNvSpPr txBox="1">
            <a:spLocks noGrp="1"/>
          </p:cNvSpPr>
          <p:nvPr>
            <p:ph type="body" idx="1"/>
          </p:nvPr>
        </p:nvSpPr>
        <p:spPr>
          <a:prstGeom prst="rect">
            <a:avLst/>
          </a:prstGeom>
        </p:spPr>
        <p:txBody>
          <a:bodyPr/>
          <a:lstStyle/>
          <a:p>
            <a:r>
              <a:t>A certificate authority (or CA) binds some public key to a real-world entity that we might be familiar with</a:t>
            </a:r>
          </a:p>
          <a:p>
            <a:r>
              <a:t>The CA is the clearinghouse that verifies that </a:t>
            </a:r>
            <a:r>
              <a:rPr u="sng">
                <a:hlinkClick r:id="rId3"/>
              </a:rPr>
              <a:t>amazon.com</a:t>
            </a:r>
            <a:r>
              <a:t> is truly </a:t>
            </a:r>
            <a:r>
              <a:rPr u="sng">
                <a:hlinkClick r:id="rId3"/>
              </a:rPr>
              <a:t>amazon.com</a:t>
            </a:r>
          </a:p>
          <a:p>
            <a:r>
              <a:t>CA creates a certificate that binds </a:t>
            </a:r>
            <a:r>
              <a:rPr u="sng">
                <a:hlinkClick r:id="rId3"/>
              </a:rPr>
              <a:t>amazon.com</a:t>
            </a:r>
            <a:r>
              <a:t>'s public key to the CA’s public key (signing it using the CA’s private key)</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C3FB3-0F90-4733-B475-D512869AD03E}"/>
              </a:ext>
            </a:extLst>
          </p:cNvPr>
          <p:cNvSpPr>
            <a:spLocks noGrp="1"/>
          </p:cNvSpPr>
          <p:nvPr>
            <p:ph type="title"/>
          </p:nvPr>
        </p:nvSpPr>
        <p:spPr/>
        <p:txBody>
          <a:bodyPr>
            <a:normAutofit fontScale="90000"/>
          </a:bodyPr>
          <a:lstStyle/>
          <a:p>
            <a:r>
              <a:rPr lang="en-US" dirty="0"/>
              <a:t>Asymmetric encryption: aka public key/private key</a:t>
            </a:r>
          </a:p>
        </p:txBody>
      </p:sp>
      <p:sp>
        <p:nvSpPr>
          <p:cNvPr id="3" name="Text Placeholder 2">
            <a:extLst>
              <a:ext uri="{FF2B5EF4-FFF2-40B4-BE49-F238E27FC236}">
                <a16:creationId xmlns:a16="http://schemas.microsoft.com/office/drawing/2014/main" id="{A17DB7B3-E556-4B0B-8478-3636CB5402FE}"/>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5BB934E6-4079-4F64-BA72-9E44BE05184D}"/>
              </a:ext>
            </a:extLst>
          </p:cNvPr>
          <p:cNvSpPr>
            <a:spLocks noGrp="1"/>
          </p:cNvSpPr>
          <p:nvPr>
            <p:ph type="body" idx="1"/>
          </p:nvPr>
        </p:nvSpPr>
        <p:spPr/>
        <p:txBody>
          <a:bodyPr/>
          <a:lstStyle/>
          <a:p>
            <a:r>
              <a:rPr lang="en-US" dirty="0"/>
              <a:t>Each actor creates two keys:</a:t>
            </a:r>
          </a:p>
          <a:p>
            <a:pPr lvl="1"/>
            <a:r>
              <a:rPr lang="en-US" dirty="0"/>
              <a:t>A public key, which it publishes.  This tells the world: if you want to send a private message to me, encrypt it with this key.  Then only I can decode it.</a:t>
            </a:r>
          </a:p>
          <a:p>
            <a:pPr lvl="1"/>
            <a:r>
              <a:rPr lang="en-US" dirty="0"/>
              <a:t>A private key, which it keeps secret.  The private key is what the actor uses to decode the messages that are processed by the public key.</a:t>
            </a:r>
          </a:p>
        </p:txBody>
      </p:sp>
    </p:spTree>
    <p:extLst>
      <p:ext uri="{BB962C8B-B14F-4D97-AF65-F5344CB8AC3E}">
        <p14:creationId xmlns:p14="http://schemas.microsoft.com/office/powerpoint/2010/main" val="30801418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9" name="M=DKpriv (EKpub (M))=DKpub (EKpriv (M))…"/>
          <p:cNvSpPr txBox="1">
            <a:spLocks noGrp="1"/>
          </p:cNvSpPr>
          <p:nvPr>
            <p:ph type="body" idx="1"/>
          </p:nvPr>
        </p:nvSpPr>
        <p:spPr>
          <a:xfrm>
            <a:off x="1206500" y="4248504"/>
            <a:ext cx="11614750" cy="8256012"/>
          </a:xfrm>
          <a:prstGeom prst="rect">
            <a:avLst/>
          </a:prstGeom>
        </p:spPr>
        <p:txBody>
          <a:bodyPr/>
          <a:lstStyle/>
          <a:p>
            <a:r>
              <a:rPr dirty="0"/>
              <a:t>When a node B wants to send a message to node A, it obtains A’s public key and uses </a:t>
            </a:r>
            <a:r>
              <a:rPr lang="en-US" dirty="0"/>
              <a:t>it</a:t>
            </a:r>
            <a:r>
              <a:rPr dirty="0"/>
              <a:t> to encrypt the message</a:t>
            </a:r>
          </a:p>
          <a:p>
            <a:r>
              <a:rPr dirty="0"/>
              <a:t>Only A can decrypt the message using its private key</a:t>
            </a:r>
          </a:p>
          <a:p>
            <a:r>
              <a:rPr dirty="0"/>
              <a:t>Computationally expensive</a:t>
            </a:r>
            <a:r>
              <a:rPr lang="en-US" dirty="0"/>
              <a:t>; usually only used for authentication</a:t>
            </a:r>
            <a:endParaRPr dirty="0"/>
          </a:p>
        </p:txBody>
      </p:sp>
      <p:sp>
        <p:nvSpPr>
          <p:cNvPr id="270" name="Asymmetric encryption, aka public key/private key"/>
          <p:cNvSpPr txBox="1">
            <a:spLocks noGrp="1"/>
          </p:cNvSpPr>
          <p:nvPr>
            <p:ph type="title"/>
          </p:nvPr>
        </p:nvSpPr>
        <p:spPr>
          <a:prstGeom prst="rect">
            <a:avLst/>
          </a:prstGeom>
        </p:spPr>
        <p:txBody>
          <a:bodyPr>
            <a:normAutofit fontScale="90000"/>
          </a:bodyPr>
          <a:lstStyle>
            <a:lvl1pPr defTabSz="706516">
              <a:spcBef>
                <a:spcPts val="1800"/>
              </a:spcBef>
              <a:defRPr sz="7740"/>
            </a:lvl1pPr>
          </a:lstStyle>
          <a:p>
            <a:r>
              <a:t>Asymmetric encryption, aka public key/private key</a:t>
            </a:r>
          </a:p>
        </p:txBody>
      </p:sp>
      <p:sp>
        <p:nvSpPr>
          <p:cNvPr id="27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33</a:t>
            </a:fld>
            <a:endParaRPr/>
          </a:p>
        </p:txBody>
      </p:sp>
      <p:grpSp>
        <p:nvGrpSpPr>
          <p:cNvPr id="3" name="Group 2">
            <a:extLst>
              <a:ext uri="{FF2B5EF4-FFF2-40B4-BE49-F238E27FC236}">
                <a16:creationId xmlns:a16="http://schemas.microsoft.com/office/drawing/2014/main" id="{3F888880-45B5-4F24-8104-4C7B3A18213F}"/>
              </a:ext>
            </a:extLst>
          </p:cNvPr>
          <p:cNvGrpSpPr/>
          <p:nvPr/>
        </p:nvGrpSpPr>
        <p:grpSpPr>
          <a:xfrm>
            <a:off x="15062597" y="4418266"/>
            <a:ext cx="6043167" cy="6199189"/>
            <a:chOff x="13638806" y="7221691"/>
            <a:chExt cx="6043167" cy="6199189"/>
          </a:xfrm>
        </p:grpSpPr>
        <p:grpSp>
          <p:nvGrpSpPr>
            <p:cNvPr id="306" name="Group"/>
            <p:cNvGrpSpPr/>
            <p:nvPr/>
          </p:nvGrpSpPr>
          <p:grpSpPr>
            <a:xfrm>
              <a:off x="13638806" y="11610633"/>
              <a:ext cx="2469059" cy="1810247"/>
              <a:chOff x="0" y="0"/>
              <a:chExt cx="2469058" cy="1810246"/>
            </a:xfrm>
          </p:grpSpPr>
          <p:sp>
            <p:nvSpPr>
              <p:cNvPr id="304" name="Arrow"/>
              <p:cNvSpPr/>
              <p:nvPr/>
            </p:nvSpPr>
            <p:spPr>
              <a:xfrm>
                <a:off x="665261" y="0"/>
                <a:ext cx="1803798" cy="517922"/>
              </a:xfrm>
              <a:prstGeom prst="rightArrow">
                <a:avLst>
                  <a:gd name="adj1" fmla="val 50000"/>
                  <a:gd name="adj2" fmla="val 87069"/>
                </a:avLst>
              </a:prstGeom>
              <a:solidFill>
                <a:srgbClr val="FF3300"/>
              </a:solidFill>
              <a:ln w="12700" cap="flat">
                <a:solidFill>
                  <a:srgbClr val="000000"/>
                </a:solidFill>
                <a:prstDash val="solid"/>
                <a:round/>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305" name="cyphertext C…"/>
              <p:cNvSpPr/>
              <p:nvPr/>
            </p:nvSpPr>
            <p:spPr>
              <a:xfrm>
                <a:off x="0" y="540246"/>
                <a:ext cx="1270000"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64293" tIns="64293" rIns="64293" bIns="64293" numCol="1" anchor="t">
                <a:spAutoFit/>
              </a:bodyPr>
              <a:lstStyle/>
              <a:p>
                <a:pPr algn="l" defTabSz="1285875">
                  <a:defRPr sz="2400" b="0"/>
                </a:pPr>
                <a:r>
                  <a:t>cyphertext C</a:t>
                </a:r>
              </a:p>
              <a:p>
                <a:pPr algn="l" defTabSz="1285875">
                  <a:defRPr sz="2400" b="0"/>
                </a:pPr>
                <a:r>
                  <a:t>K%U@Y…</a:t>
                </a:r>
              </a:p>
            </p:txBody>
          </p:sp>
        </p:grpSp>
        <p:grpSp>
          <p:nvGrpSpPr>
            <p:cNvPr id="276" name="Group"/>
            <p:cNvGrpSpPr/>
            <p:nvPr/>
          </p:nvGrpSpPr>
          <p:grpSpPr>
            <a:xfrm>
              <a:off x="16639181" y="7804353"/>
              <a:ext cx="1710036" cy="1038078"/>
              <a:chOff x="0" y="0"/>
              <a:chExt cx="1710034" cy="1038076"/>
            </a:xfrm>
          </p:grpSpPr>
          <p:grpSp>
            <p:nvGrpSpPr>
              <p:cNvPr id="274" name="Group"/>
              <p:cNvGrpSpPr/>
              <p:nvPr/>
            </p:nvGrpSpPr>
            <p:grpSpPr>
              <a:xfrm>
                <a:off x="0" y="0"/>
                <a:ext cx="1710035" cy="1038077"/>
                <a:chOff x="0" y="0"/>
                <a:chExt cx="1710034" cy="1038076"/>
              </a:xfrm>
            </p:grpSpPr>
            <p:sp>
              <p:nvSpPr>
                <p:cNvPr id="272" name="Rectangle"/>
                <p:cNvSpPr/>
                <p:nvPr/>
              </p:nvSpPr>
              <p:spPr>
                <a:xfrm flipH="1">
                  <a:off x="855017" y="0"/>
                  <a:ext cx="855018" cy="1038077"/>
                </a:xfrm>
                <a:prstGeom prst="rect">
                  <a:avLst/>
                </a:prstGeom>
                <a:solidFill>
                  <a:srgbClr val="BBE0E3"/>
                </a:solidFill>
                <a:ln w="12700" cap="flat">
                  <a:noFill/>
                  <a:miter lim="400000"/>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273" name="Rectangle"/>
                <p:cNvSpPr/>
                <p:nvPr/>
              </p:nvSpPr>
              <p:spPr>
                <a:xfrm flipH="1">
                  <a:off x="0" y="0"/>
                  <a:ext cx="855018" cy="1038077"/>
                </a:xfrm>
                <a:prstGeom prst="rect">
                  <a:avLst/>
                </a:prstGeom>
                <a:solidFill>
                  <a:srgbClr val="FF3300"/>
                </a:solidFill>
                <a:ln w="12700" cap="flat">
                  <a:noFill/>
                  <a:miter lim="400000"/>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grpSp>
          <p:sp>
            <p:nvSpPr>
              <p:cNvPr id="275" name="EKpubA(P)"/>
              <p:cNvSpPr txBox="1"/>
              <p:nvPr/>
            </p:nvSpPr>
            <p:spPr>
              <a:xfrm>
                <a:off x="37461" y="165143"/>
                <a:ext cx="1635113" cy="52541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64293" tIns="64293" rIns="64293" bIns="64293" numCol="1" anchor="t">
                <a:spAutoFit/>
              </a:bodyPr>
              <a:lstStyle/>
              <a:p>
                <a:pPr>
                  <a:defRPr sz="2600"/>
                </a:pPr>
                <a:r>
                  <a:t>EK</a:t>
                </a:r>
                <a:r>
                  <a:rPr baseline="-5999"/>
                  <a:t>pub</a:t>
                </a:r>
                <a:r>
                  <a:t>A(P)</a:t>
                </a:r>
              </a:p>
            </p:txBody>
          </p:sp>
        </p:grpSp>
        <p:grpSp>
          <p:nvGrpSpPr>
            <p:cNvPr id="279" name="Group"/>
            <p:cNvGrpSpPr/>
            <p:nvPr/>
          </p:nvGrpSpPr>
          <p:grpSpPr>
            <a:xfrm>
              <a:off x="17925056" y="10757848"/>
              <a:ext cx="1484313" cy="1393032"/>
              <a:chOff x="0" y="0"/>
              <a:chExt cx="1484312" cy="1393031"/>
            </a:xfrm>
          </p:grpSpPr>
          <p:sp>
            <p:nvSpPr>
              <p:cNvPr id="277" name="Arrow"/>
              <p:cNvSpPr/>
              <p:nvPr/>
            </p:nvSpPr>
            <p:spPr>
              <a:xfrm>
                <a:off x="0" y="875109"/>
                <a:ext cx="1044774" cy="517923"/>
              </a:xfrm>
              <a:prstGeom prst="rightArrow">
                <a:avLst>
                  <a:gd name="adj1" fmla="val 50000"/>
                  <a:gd name="adj2" fmla="val 50431"/>
                </a:avLst>
              </a:prstGeom>
              <a:solidFill>
                <a:srgbClr val="BBE0E3"/>
              </a:solidFill>
              <a:ln w="12700" cap="flat">
                <a:solidFill>
                  <a:srgbClr val="000000"/>
                </a:solidFill>
                <a:prstDash val="solid"/>
                <a:round/>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278" name="plaintext P…"/>
              <p:cNvSpPr/>
              <p:nvPr/>
            </p:nvSpPr>
            <p:spPr>
              <a:xfrm>
                <a:off x="214312" y="0"/>
                <a:ext cx="1270001" cy="1270000"/>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64293" tIns="64293" rIns="64293" bIns="64293" numCol="1" anchor="t">
                <a:spAutoFit/>
              </a:bodyPr>
              <a:lstStyle/>
              <a:p>
                <a:pPr algn="l" defTabSz="1285875">
                  <a:defRPr sz="2400" b="0"/>
                </a:pPr>
                <a:r>
                  <a:t>plaintext P</a:t>
                </a:r>
              </a:p>
              <a:p>
                <a:pPr algn="l" defTabSz="1285875">
                  <a:defRPr sz="2400" b="0"/>
                </a:pPr>
                <a:r>
                  <a:t>ABCDE…</a:t>
                </a:r>
              </a:p>
            </p:txBody>
          </p:sp>
        </p:grpSp>
        <p:grpSp>
          <p:nvGrpSpPr>
            <p:cNvPr id="297" name="Group"/>
            <p:cNvGrpSpPr/>
            <p:nvPr/>
          </p:nvGrpSpPr>
          <p:grpSpPr>
            <a:xfrm>
              <a:off x="13638806" y="8150379"/>
              <a:ext cx="2562821" cy="3891112"/>
              <a:chOff x="0" y="0"/>
              <a:chExt cx="2562820" cy="3891111"/>
            </a:xfrm>
          </p:grpSpPr>
          <p:grpSp>
            <p:nvGrpSpPr>
              <p:cNvPr id="292" name="Group"/>
              <p:cNvGrpSpPr/>
              <p:nvPr/>
            </p:nvGrpSpPr>
            <p:grpSpPr>
              <a:xfrm>
                <a:off x="0" y="518814"/>
                <a:ext cx="2562821" cy="2680545"/>
                <a:chOff x="0" y="0"/>
                <a:chExt cx="2562820" cy="2680543"/>
              </a:xfrm>
            </p:grpSpPr>
            <p:sp>
              <p:nvSpPr>
                <p:cNvPr id="280" name="Line"/>
                <p:cNvSpPr/>
                <p:nvPr/>
              </p:nvSpPr>
              <p:spPr>
                <a:xfrm flipH="1">
                  <a:off x="284757" y="1383506"/>
                  <a:ext cx="664436" cy="778223"/>
                </a:xfrm>
                <a:prstGeom prst="line">
                  <a:avLst/>
                </a:prstGeom>
                <a:noFill/>
                <a:ln w="76200" cap="flat">
                  <a:solidFill>
                    <a:srgbClr val="000000"/>
                  </a:solidFill>
                  <a:prstDash val="solid"/>
                  <a:round/>
                </a:ln>
                <a:effectLst/>
              </p:spPr>
              <p:txBody>
                <a:bodyPr wrap="square" lIns="64293" tIns="64293" rIns="64293" bIns="64293" numCol="1" anchor="t">
                  <a:noAutofit/>
                </a:bodyPr>
                <a:lstStyle/>
                <a:p>
                  <a:pPr algn="l" defTabSz="1285875">
                    <a:defRPr sz="2400" b="0">
                      <a:latin typeface="Comic Sans MS"/>
                      <a:ea typeface="Comic Sans MS"/>
                      <a:cs typeface="Comic Sans MS"/>
                      <a:sym typeface="Comic Sans MS"/>
                    </a:defRPr>
                  </a:pPr>
                  <a:endParaRPr/>
                </a:p>
              </p:txBody>
            </p:sp>
            <p:grpSp>
              <p:nvGrpSpPr>
                <p:cNvPr id="291" name="Group"/>
                <p:cNvGrpSpPr/>
                <p:nvPr/>
              </p:nvGrpSpPr>
              <p:grpSpPr>
                <a:xfrm>
                  <a:off x="0" y="-1"/>
                  <a:ext cx="2562821" cy="2680545"/>
                  <a:chOff x="0" y="0"/>
                  <a:chExt cx="2562820" cy="2680543"/>
                </a:xfrm>
              </p:grpSpPr>
              <p:sp>
                <p:nvSpPr>
                  <p:cNvPr id="281" name="Oval"/>
                  <p:cNvSpPr/>
                  <p:nvPr/>
                </p:nvSpPr>
                <p:spPr>
                  <a:xfrm>
                    <a:off x="1139031" y="-1"/>
                    <a:ext cx="379678" cy="345878"/>
                  </a:xfrm>
                  <a:prstGeom prst="ellipse">
                    <a:avLst/>
                  </a:prstGeom>
                  <a:solidFill>
                    <a:srgbClr val="000000"/>
                  </a:solidFill>
                  <a:ln w="12700" cap="flat">
                    <a:solidFill>
                      <a:srgbClr val="000000"/>
                    </a:solidFill>
                    <a:prstDash val="solid"/>
                    <a:round/>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282" name="Oval"/>
                  <p:cNvSpPr/>
                  <p:nvPr/>
                </p:nvSpPr>
                <p:spPr>
                  <a:xfrm>
                    <a:off x="759354" y="1297037"/>
                    <a:ext cx="379678" cy="345877"/>
                  </a:xfrm>
                  <a:prstGeom prst="ellipse">
                    <a:avLst/>
                  </a:prstGeom>
                  <a:solidFill>
                    <a:srgbClr val="000000"/>
                  </a:solidFill>
                  <a:ln w="12700" cap="flat">
                    <a:solidFill>
                      <a:srgbClr val="000000"/>
                    </a:solidFill>
                    <a:prstDash val="solid"/>
                    <a:round/>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283" name="Oval"/>
                  <p:cNvSpPr/>
                  <p:nvPr/>
                </p:nvSpPr>
                <p:spPr>
                  <a:xfrm>
                    <a:off x="2183143" y="864691"/>
                    <a:ext cx="379678" cy="345877"/>
                  </a:xfrm>
                  <a:prstGeom prst="ellipse">
                    <a:avLst/>
                  </a:prstGeom>
                  <a:solidFill>
                    <a:srgbClr val="000000"/>
                  </a:solidFill>
                  <a:ln w="12700" cap="flat">
                    <a:solidFill>
                      <a:srgbClr val="000000"/>
                    </a:solidFill>
                    <a:prstDash val="solid"/>
                    <a:round/>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284" name="Oval"/>
                  <p:cNvSpPr/>
                  <p:nvPr/>
                </p:nvSpPr>
                <p:spPr>
                  <a:xfrm>
                    <a:off x="0" y="2075259"/>
                    <a:ext cx="379678" cy="345877"/>
                  </a:xfrm>
                  <a:prstGeom prst="ellipse">
                    <a:avLst/>
                  </a:prstGeom>
                  <a:solidFill>
                    <a:srgbClr val="000000"/>
                  </a:solidFill>
                  <a:ln w="12700" cap="flat">
                    <a:solidFill>
                      <a:srgbClr val="000000"/>
                    </a:solidFill>
                    <a:prstDash val="solid"/>
                    <a:round/>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285" name="Oval"/>
                  <p:cNvSpPr/>
                  <p:nvPr/>
                </p:nvSpPr>
                <p:spPr>
                  <a:xfrm>
                    <a:off x="1423789" y="2334666"/>
                    <a:ext cx="379678" cy="345878"/>
                  </a:xfrm>
                  <a:prstGeom prst="ellipse">
                    <a:avLst/>
                  </a:prstGeom>
                  <a:solidFill>
                    <a:srgbClr val="000000"/>
                  </a:solidFill>
                  <a:ln w="12700" cap="flat">
                    <a:solidFill>
                      <a:srgbClr val="000000"/>
                    </a:solidFill>
                    <a:prstDash val="solid"/>
                    <a:round/>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286" name="Line"/>
                  <p:cNvSpPr/>
                  <p:nvPr/>
                </p:nvSpPr>
                <p:spPr>
                  <a:xfrm>
                    <a:off x="1423789" y="259407"/>
                    <a:ext cx="854274" cy="691754"/>
                  </a:xfrm>
                  <a:prstGeom prst="line">
                    <a:avLst/>
                  </a:prstGeom>
                  <a:noFill/>
                  <a:ln w="76200" cap="flat">
                    <a:solidFill>
                      <a:srgbClr val="000000"/>
                    </a:solidFill>
                    <a:prstDash val="solid"/>
                    <a:round/>
                  </a:ln>
                  <a:effectLst/>
                </p:spPr>
                <p:txBody>
                  <a:bodyPr wrap="square" lIns="64293" tIns="64293" rIns="64293" bIns="64293" numCol="1" anchor="t">
                    <a:noAutofit/>
                  </a:bodyPr>
                  <a:lstStyle/>
                  <a:p>
                    <a:pPr algn="l" defTabSz="1285875">
                      <a:defRPr sz="2400" b="0">
                        <a:latin typeface="Comic Sans MS"/>
                        <a:ea typeface="Comic Sans MS"/>
                        <a:cs typeface="Comic Sans MS"/>
                        <a:sym typeface="Comic Sans MS"/>
                      </a:defRPr>
                    </a:pPr>
                    <a:endParaRPr/>
                  </a:p>
                </p:txBody>
              </p:sp>
              <p:sp>
                <p:nvSpPr>
                  <p:cNvPr id="287" name="Line"/>
                  <p:cNvSpPr/>
                  <p:nvPr/>
                </p:nvSpPr>
                <p:spPr>
                  <a:xfrm flipH="1">
                    <a:off x="949192" y="259407"/>
                    <a:ext cx="284759" cy="1210569"/>
                  </a:xfrm>
                  <a:prstGeom prst="line">
                    <a:avLst/>
                  </a:prstGeom>
                  <a:noFill/>
                  <a:ln w="76200" cap="flat">
                    <a:solidFill>
                      <a:srgbClr val="000000"/>
                    </a:solidFill>
                    <a:prstDash val="solid"/>
                    <a:round/>
                  </a:ln>
                  <a:effectLst/>
                </p:spPr>
                <p:txBody>
                  <a:bodyPr wrap="square" lIns="64293" tIns="64293" rIns="64293" bIns="64293" numCol="1" anchor="t">
                    <a:noAutofit/>
                  </a:bodyPr>
                  <a:lstStyle/>
                  <a:p>
                    <a:pPr algn="l" defTabSz="1285875">
                      <a:defRPr sz="2400" b="0">
                        <a:latin typeface="Comic Sans MS"/>
                        <a:ea typeface="Comic Sans MS"/>
                        <a:cs typeface="Comic Sans MS"/>
                        <a:sym typeface="Comic Sans MS"/>
                      </a:defRPr>
                    </a:pPr>
                    <a:endParaRPr/>
                  </a:p>
                </p:txBody>
              </p:sp>
              <p:sp>
                <p:nvSpPr>
                  <p:cNvPr id="288" name="Line"/>
                  <p:cNvSpPr/>
                  <p:nvPr/>
                </p:nvSpPr>
                <p:spPr>
                  <a:xfrm>
                    <a:off x="949192" y="1556444"/>
                    <a:ext cx="664436" cy="864693"/>
                  </a:xfrm>
                  <a:prstGeom prst="line">
                    <a:avLst/>
                  </a:prstGeom>
                  <a:noFill/>
                  <a:ln w="76200" cap="flat">
                    <a:solidFill>
                      <a:srgbClr val="000000"/>
                    </a:solidFill>
                    <a:prstDash val="solid"/>
                    <a:round/>
                  </a:ln>
                  <a:effectLst/>
                </p:spPr>
                <p:txBody>
                  <a:bodyPr wrap="square" lIns="64293" tIns="64293" rIns="64293" bIns="64293" numCol="1" anchor="t">
                    <a:noAutofit/>
                  </a:bodyPr>
                  <a:lstStyle/>
                  <a:p>
                    <a:pPr algn="l" defTabSz="1285875">
                      <a:defRPr sz="2400" b="0">
                        <a:latin typeface="Comic Sans MS"/>
                        <a:ea typeface="Comic Sans MS"/>
                        <a:cs typeface="Comic Sans MS"/>
                        <a:sym typeface="Comic Sans MS"/>
                      </a:defRPr>
                    </a:pPr>
                    <a:endParaRPr/>
                  </a:p>
                </p:txBody>
              </p:sp>
              <p:sp>
                <p:nvSpPr>
                  <p:cNvPr id="289" name="Line"/>
                  <p:cNvSpPr/>
                  <p:nvPr/>
                </p:nvSpPr>
                <p:spPr>
                  <a:xfrm>
                    <a:off x="284757" y="2248197"/>
                    <a:ext cx="1233952" cy="345878"/>
                  </a:xfrm>
                  <a:prstGeom prst="line">
                    <a:avLst/>
                  </a:prstGeom>
                  <a:noFill/>
                  <a:ln w="76200" cap="flat">
                    <a:solidFill>
                      <a:srgbClr val="000000"/>
                    </a:solidFill>
                    <a:prstDash val="solid"/>
                    <a:round/>
                  </a:ln>
                  <a:effectLst/>
                </p:spPr>
                <p:txBody>
                  <a:bodyPr wrap="square" lIns="64293" tIns="64293" rIns="64293" bIns="64293" numCol="1" anchor="t">
                    <a:noAutofit/>
                  </a:bodyPr>
                  <a:lstStyle/>
                  <a:p>
                    <a:pPr algn="l" defTabSz="1285875">
                      <a:defRPr sz="2400" b="0">
                        <a:latin typeface="Comic Sans MS"/>
                        <a:ea typeface="Comic Sans MS"/>
                        <a:cs typeface="Comic Sans MS"/>
                        <a:sym typeface="Comic Sans MS"/>
                      </a:defRPr>
                    </a:pPr>
                    <a:endParaRPr/>
                  </a:p>
                </p:txBody>
              </p:sp>
              <p:sp>
                <p:nvSpPr>
                  <p:cNvPr id="290" name="Line"/>
                  <p:cNvSpPr/>
                  <p:nvPr/>
                </p:nvSpPr>
                <p:spPr>
                  <a:xfrm flipH="1">
                    <a:off x="1613627" y="1124098"/>
                    <a:ext cx="759355" cy="1383508"/>
                  </a:xfrm>
                  <a:prstGeom prst="line">
                    <a:avLst/>
                  </a:prstGeom>
                  <a:noFill/>
                  <a:ln w="76200" cap="flat">
                    <a:solidFill>
                      <a:srgbClr val="000000"/>
                    </a:solidFill>
                    <a:prstDash val="solid"/>
                    <a:round/>
                  </a:ln>
                  <a:effectLst/>
                </p:spPr>
                <p:txBody>
                  <a:bodyPr wrap="square" lIns="64293" tIns="64293" rIns="64293" bIns="64293" numCol="1" anchor="t">
                    <a:noAutofit/>
                  </a:bodyPr>
                  <a:lstStyle/>
                  <a:p>
                    <a:pPr algn="l" defTabSz="1285875">
                      <a:defRPr sz="2400" b="0">
                        <a:latin typeface="Comic Sans MS"/>
                        <a:ea typeface="Comic Sans MS"/>
                        <a:cs typeface="Comic Sans MS"/>
                        <a:sym typeface="Comic Sans MS"/>
                      </a:defRPr>
                    </a:pPr>
                    <a:endParaRPr/>
                  </a:p>
                </p:txBody>
              </p:sp>
            </p:grpSp>
          </p:grpSp>
          <p:sp>
            <p:nvSpPr>
              <p:cNvPr id="293" name="Rectangle"/>
              <p:cNvSpPr/>
              <p:nvPr/>
            </p:nvSpPr>
            <p:spPr>
              <a:xfrm>
                <a:off x="949192" y="0"/>
                <a:ext cx="664436" cy="345877"/>
              </a:xfrm>
              <a:prstGeom prst="rect">
                <a:avLst/>
              </a:prstGeom>
              <a:solidFill>
                <a:srgbClr val="000000"/>
              </a:solidFill>
              <a:ln w="12700" cap="flat">
                <a:solidFill>
                  <a:srgbClr val="000000"/>
                </a:solidFill>
                <a:prstDash val="solid"/>
                <a:round/>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294" name="Line"/>
              <p:cNvSpPr/>
              <p:nvPr/>
            </p:nvSpPr>
            <p:spPr>
              <a:xfrm>
                <a:off x="1328869" y="172938"/>
                <a:ext cx="1" cy="432347"/>
              </a:xfrm>
              <a:prstGeom prst="line">
                <a:avLst/>
              </a:prstGeom>
              <a:noFill/>
              <a:ln w="76200" cap="flat">
                <a:solidFill>
                  <a:srgbClr val="000000"/>
                </a:solidFill>
                <a:prstDash val="solid"/>
                <a:round/>
              </a:ln>
              <a:effectLst/>
            </p:spPr>
            <p:txBody>
              <a:bodyPr wrap="square" lIns="64293" tIns="64293" rIns="64293" bIns="64293" numCol="1" anchor="t">
                <a:noAutofit/>
              </a:bodyPr>
              <a:lstStyle/>
              <a:p>
                <a:pPr algn="l" defTabSz="1285875">
                  <a:defRPr sz="2400" b="0">
                    <a:latin typeface="Comic Sans MS"/>
                    <a:ea typeface="Comic Sans MS"/>
                    <a:cs typeface="Comic Sans MS"/>
                    <a:sym typeface="Comic Sans MS"/>
                  </a:defRPr>
                </a:pPr>
                <a:endParaRPr/>
              </a:p>
            </p:txBody>
          </p:sp>
          <p:sp>
            <p:nvSpPr>
              <p:cNvPr id="295" name="Rectangle"/>
              <p:cNvSpPr/>
              <p:nvPr/>
            </p:nvSpPr>
            <p:spPr>
              <a:xfrm>
                <a:off x="0" y="3545234"/>
                <a:ext cx="664435" cy="345878"/>
              </a:xfrm>
              <a:prstGeom prst="rect">
                <a:avLst/>
              </a:prstGeom>
              <a:solidFill>
                <a:srgbClr val="000000"/>
              </a:solidFill>
              <a:ln w="12700" cap="flat">
                <a:solidFill>
                  <a:srgbClr val="000000"/>
                </a:solidFill>
                <a:prstDash val="solid"/>
                <a:round/>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296" name="Line"/>
              <p:cNvSpPr/>
              <p:nvPr/>
            </p:nvSpPr>
            <p:spPr>
              <a:xfrm flipH="1">
                <a:off x="189838" y="2939950"/>
                <a:ext cx="1" cy="691754"/>
              </a:xfrm>
              <a:prstGeom prst="line">
                <a:avLst/>
              </a:prstGeom>
              <a:noFill/>
              <a:ln w="76200" cap="flat">
                <a:solidFill>
                  <a:srgbClr val="000000"/>
                </a:solidFill>
                <a:prstDash val="solid"/>
                <a:round/>
              </a:ln>
              <a:effectLst/>
            </p:spPr>
            <p:txBody>
              <a:bodyPr wrap="square" lIns="64293" tIns="64293" rIns="64293" bIns="64293" numCol="1" anchor="t">
                <a:noAutofit/>
              </a:bodyPr>
              <a:lstStyle/>
              <a:p>
                <a:pPr algn="l" defTabSz="1285875">
                  <a:defRPr sz="2400" b="0">
                    <a:latin typeface="Comic Sans MS"/>
                    <a:ea typeface="Comic Sans MS"/>
                    <a:cs typeface="Comic Sans MS"/>
                    <a:sym typeface="Comic Sans MS"/>
                  </a:defRPr>
                </a:pPr>
                <a:endParaRPr/>
              </a:p>
            </p:txBody>
          </p:sp>
        </p:grpSp>
        <p:grpSp>
          <p:nvGrpSpPr>
            <p:cNvPr id="300" name="Group"/>
            <p:cNvGrpSpPr/>
            <p:nvPr/>
          </p:nvGrpSpPr>
          <p:grpSpPr>
            <a:xfrm>
              <a:off x="18353681" y="7221691"/>
              <a:ext cx="1328292" cy="1375173"/>
              <a:chOff x="0" y="0"/>
              <a:chExt cx="1328291" cy="1375171"/>
            </a:xfrm>
          </p:grpSpPr>
          <p:sp>
            <p:nvSpPr>
              <p:cNvPr id="298" name="Arrow"/>
              <p:cNvSpPr/>
              <p:nvPr/>
            </p:nvSpPr>
            <p:spPr>
              <a:xfrm flipH="1">
                <a:off x="0" y="857250"/>
                <a:ext cx="1328292" cy="517922"/>
              </a:xfrm>
              <a:prstGeom prst="rightArrow">
                <a:avLst>
                  <a:gd name="adj1" fmla="val 50000"/>
                  <a:gd name="adj2" fmla="val 64116"/>
                </a:avLst>
              </a:prstGeom>
              <a:solidFill>
                <a:srgbClr val="BBE0E3"/>
              </a:solidFill>
              <a:ln w="12700" cap="flat">
                <a:solidFill>
                  <a:srgbClr val="000000"/>
                </a:solidFill>
                <a:prstDash val="solid"/>
                <a:round/>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299" name="plaintext P…"/>
              <p:cNvSpPr/>
              <p:nvPr/>
            </p:nvSpPr>
            <p:spPr>
              <a:xfrm>
                <a:off x="0" y="0"/>
                <a:ext cx="1270000" cy="1270000"/>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64293" tIns="64293" rIns="64293" bIns="64293" numCol="1" anchor="t">
                <a:spAutoFit/>
              </a:bodyPr>
              <a:lstStyle/>
              <a:p>
                <a:pPr algn="l" defTabSz="1285875">
                  <a:defRPr sz="2400" b="0"/>
                </a:pPr>
                <a:r>
                  <a:t>plaintext P</a:t>
                </a:r>
              </a:p>
              <a:p>
                <a:pPr algn="l" defTabSz="1285875">
                  <a:defRPr sz="2400" b="0"/>
                </a:pPr>
                <a:r>
                  <a:t>ABCDE…</a:t>
                </a:r>
              </a:p>
            </p:txBody>
          </p:sp>
        </p:grpSp>
        <p:grpSp>
          <p:nvGrpSpPr>
            <p:cNvPr id="303" name="Group"/>
            <p:cNvGrpSpPr/>
            <p:nvPr/>
          </p:nvGrpSpPr>
          <p:grpSpPr>
            <a:xfrm>
              <a:off x="14710368" y="7221691"/>
              <a:ext cx="1870771" cy="1361779"/>
              <a:chOff x="0" y="0"/>
              <a:chExt cx="1870769" cy="1361777"/>
            </a:xfrm>
          </p:grpSpPr>
          <p:sp>
            <p:nvSpPr>
              <p:cNvPr id="301" name="Arrow"/>
              <p:cNvSpPr/>
              <p:nvPr/>
            </p:nvSpPr>
            <p:spPr>
              <a:xfrm flipH="1">
                <a:off x="542478" y="843855"/>
                <a:ext cx="1328292" cy="517923"/>
              </a:xfrm>
              <a:prstGeom prst="rightArrow">
                <a:avLst>
                  <a:gd name="adj1" fmla="val 50000"/>
                  <a:gd name="adj2" fmla="val 64116"/>
                </a:avLst>
              </a:prstGeom>
              <a:solidFill>
                <a:srgbClr val="FF3300"/>
              </a:solidFill>
              <a:ln w="12700" cap="flat">
                <a:solidFill>
                  <a:srgbClr val="000000"/>
                </a:solidFill>
                <a:prstDash val="solid"/>
                <a:round/>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302" name="cyphertext C…"/>
              <p:cNvSpPr/>
              <p:nvPr/>
            </p:nvSpPr>
            <p:spPr>
              <a:xfrm>
                <a:off x="0" y="0"/>
                <a:ext cx="1270000" cy="1270000"/>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64293" tIns="64293" rIns="64293" bIns="64293" numCol="1" anchor="t">
                <a:spAutoFit/>
              </a:bodyPr>
              <a:lstStyle/>
              <a:p>
                <a:pPr algn="l" defTabSz="1285875">
                  <a:defRPr sz="2400" b="0"/>
                </a:pPr>
                <a:r>
                  <a:t>cyphertext C</a:t>
                </a:r>
              </a:p>
              <a:p>
                <a:pPr algn="l" defTabSz="1285875">
                  <a:defRPr sz="2400" b="0"/>
                </a:pPr>
                <a:r>
                  <a:t>K%U@Y…</a:t>
                </a:r>
              </a:p>
            </p:txBody>
          </p:sp>
        </p:grpSp>
        <p:grpSp>
          <p:nvGrpSpPr>
            <p:cNvPr id="312" name="Group"/>
            <p:cNvGrpSpPr/>
            <p:nvPr/>
          </p:nvGrpSpPr>
          <p:grpSpPr>
            <a:xfrm>
              <a:off x="16107864" y="11264607"/>
              <a:ext cx="1817193" cy="1659946"/>
              <a:chOff x="0" y="0"/>
              <a:chExt cx="1817191" cy="1659944"/>
            </a:xfrm>
          </p:grpSpPr>
          <p:grpSp>
            <p:nvGrpSpPr>
              <p:cNvPr id="309" name="Group"/>
              <p:cNvGrpSpPr/>
              <p:nvPr/>
            </p:nvGrpSpPr>
            <p:grpSpPr>
              <a:xfrm>
                <a:off x="0" y="0"/>
                <a:ext cx="1817192" cy="1035844"/>
                <a:chOff x="0" y="0"/>
                <a:chExt cx="1817191" cy="1035843"/>
              </a:xfrm>
            </p:grpSpPr>
            <p:sp>
              <p:nvSpPr>
                <p:cNvPr id="307" name="Rectangle"/>
                <p:cNvSpPr/>
                <p:nvPr/>
              </p:nvSpPr>
              <p:spPr>
                <a:xfrm flipH="1">
                  <a:off x="908595" y="0"/>
                  <a:ext cx="908597" cy="1035844"/>
                </a:xfrm>
                <a:prstGeom prst="rect">
                  <a:avLst/>
                </a:prstGeom>
                <a:solidFill>
                  <a:srgbClr val="BBE0E3"/>
                </a:solidFill>
                <a:ln w="12700" cap="flat">
                  <a:noFill/>
                  <a:miter lim="400000"/>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sp>
              <p:nvSpPr>
                <p:cNvPr id="308" name="Rectangle"/>
                <p:cNvSpPr/>
                <p:nvPr/>
              </p:nvSpPr>
              <p:spPr>
                <a:xfrm flipH="1">
                  <a:off x="0" y="0"/>
                  <a:ext cx="908596" cy="1035844"/>
                </a:xfrm>
                <a:prstGeom prst="rect">
                  <a:avLst/>
                </a:prstGeom>
                <a:solidFill>
                  <a:srgbClr val="FF3300"/>
                </a:solidFill>
                <a:ln w="12700" cap="flat">
                  <a:noFill/>
                  <a:miter lim="400000"/>
                </a:ln>
                <a:effectLst/>
              </p:spPr>
              <p:txBody>
                <a:bodyPr wrap="square" lIns="64293" tIns="64293" rIns="64293" bIns="64293" numCol="1" anchor="ctr">
                  <a:noAutofit/>
                </a:bodyPr>
                <a:lstStyle/>
                <a:p>
                  <a:pPr algn="l" defTabSz="1285875">
                    <a:defRPr sz="2400" b="0">
                      <a:latin typeface="Arial"/>
                      <a:ea typeface="Arial"/>
                      <a:cs typeface="Arial"/>
                      <a:sym typeface="Arial"/>
                    </a:defRPr>
                  </a:pPr>
                  <a:endParaRPr/>
                </a:p>
              </p:txBody>
            </p:sp>
          </p:grpSp>
          <p:sp>
            <p:nvSpPr>
              <p:cNvPr id="310" name="DKprivA(P)"/>
              <p:cNvSpPr txBox="1"/>
              <p:nvPr/>
            </p:nvSpPr>
            <p:spPr>
              <a:xfrm>
                <a:off x="79757" y="191762"/>
                <a:ext cx="1657677" cy="52541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64293" tIns="64293" rIns="64293" bIns="64293" numCol="1" anchor="t">
                <a:spAutoFit/>
              </a:bodyPr>
              <a:lstStyle/>
              <a:p>
                <a:pPr>
                  <a:defRPr sz="2600"/>
                </a:pPr>
                <a:r>
                  <a:t>DK</a:t>
                </a:r>
                <a:r>
                  <a:rPr baseline="-5999"/>
                  <a:t>priv</a:t>
                </a:r>
                <a:r>
                  <a:t>A(P)</a:t>
                </a:r>
              </a:p>
            </p:txBody>
          </p:sp>
          <p:sp>
            <p:nvSpPr>
              <p:cNvPr id="311" name="node A"/>
              <p:cNvSpPr txBox="1"/>
              <p:nvPr/>
            </p:nvSpPr>
            <p:spPr>
              <a:xfrm>
                <a:off x="40183" y="1109513"/>
                <a:ext cx="1274230" cy="550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64293" tIns="64293" rIns="64293" bIns="64293" numCol="1" anchor="t">
                <a:spAutoFit/>
              </a:bodyPr>
              <a:lstStyle>
                <a:lvl1pPr algn="l" defTabSz="1285875">
                  <a:defRPr sz="2800" b="0"/>
                </a:lvl1pPr>
              </a:lstStyle>
              <a:p>
                <a:r>
                  <a:t>node A</a:t>
                </a:r>
              </a:p>
            </p:txBody>
          </p:sp>
        </p:grpSp>
      </p:gr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Encrypt with public key: only private key holder can decrypt"/>
          <p:cNvSpPr txBox="1">
            <a:spLocks noGrp="1"/>
          </p:cNvSpPr>
          <p:nvPr>
            <p:ph type="body" idx="1"/>
          </p:nvPr>
        </p:nvSpPr>
        <p:spPr>
          <a:xfrm>
            <a:off x="1206500" y="3117623"/>
            <a:ext cx="21971000" cy="8256012"/>
          </a:xfrm>
          <a:prstGeom prst="rect">
            <a:avLst/>
          </a:prstGeom>
        </p:spPr>
        <p:txBody>
          <a:bodyPr/>
          <a:lstStyle/>
          <a:p>
            <a:r>
              <a:rPr dirty="0"/>
              <a:t>Encrypt with public key: only private key holder can decrypt</a:t>
            </a:r>
          </a:p>
        </p:txBody>
      </p:sp>
      <p:sp>
        <p:nvSpPr>
          <p:cNvPr id="315" name="Public/Private Key Encryption"/>
          <p:cNvSpPr txBox="1">
            <a:spLocks noGrp="1"/>
          </p:cNvSpPr>
          <p:nvPr>
            <p:ph type="title"/>
          </p:nvPr>
        </p:nvSpPr>
        <p:spPr>
          <a:prstGeom prst="rect">
            <a:avLst/>
          </a:prstGeom>
        </p:spPr>
        <p:txBody>
          <a:bodyPr/>
          <a:lstStyle/>
          <a:p>
            <a:r>
              <a:t>Public/Private Key Encryption</a:t>
            </a:r>
          </a:p>
        </p:txBody>
      </p:sp>
      <p:sp>
        <p:nvSpPr>
          <p:cNvPr id="31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34</a:t>
            </a:fld>
            <a:endParaRPr/>
          </a:p>
        </p:txBody>
      </p:sp>
      <p:sp>
        <p:nvSpPr>
          <p:cNvPr id="317" name="Public Key"/>
          <p:cNvSpPr/>
          <p:nvPr/>
        </p:nvSpPr>
        <p:spPr>
          <a:xfrm>
            <a:off x="6946017" y="5125002"/>
            <a:ext cx="3246292" cy="1381103"/>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b="0">
                <a:latin typeface="Helvetica Light"/>
                <a:ea typeface="Helvetica Light"/>
                <a:cs typeface="Helvetica Light"/>
                <a:sym typeface="Helvetica Light"/>
              </a:defRPr>
            </a:lvl1pPr>
          </a:lstStyle>
          <a:p>
            <a:r>
              <a:t>Public Key</a:t>
            </a:r>
          </a:p>
        </p:txBody>
      </p:sp>
      <p:sp>
        <p:nvSpPr>
          <p:cNvPr id="318" name="Private Key"/>
          <p:cNvSpPr/>
          <p:nvPr/>
        </p:nvSpPr>
        <p:spPr>
          <a:xfrm>
            <a:off x="14750564" y="5125002"/>
            <a:ext cx="3246291" cy="1381103"/>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b="0">
                <a:solidFill>
                  <a:srgbClr val="FFFFFF"/>
                </a:solidFill>
                <a:latin typeface="Helvetica Light"/>
                <a:ea typeface="Helvetica Light"/>
                <a:cs typeface="Helvetica Light"/>
                <a:sym typeface="Helvetica Light"/>
              </a:defRPr>
            </a:lvl1pPr>
          </a:lstStyle>
          <a:p>
            <a:r>
              <a:t>Private Key</a:t>
            </a:r>
          </a:p>
        </p:txBody>
      </p:sp>
      <p:sp>
        <p:nvSpPr>
          <p:cNvPr id="319" name="Plain text Message"/>
          <p:cNvSpPr/>
          <p:nvPr/>
        </p:nvSpPr>
        <p:spPr>
          <a:xfrm>
            <a:off x="3499158" y="7245629"/>
            <a:ext cx="2508825" cy="1785938"/>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b="0">
                <a:latin typeface="Helvetica Light"/>
                <a:ea typeface="Helvetica Light"/>
                <a:cs typeface="Helvetica Light"/>
                <a:sym typeface="Helvetica Light"/>
              </a:defRPr>
            </a:lvl1pPr>
          </a:lstStyle>
          <a:p>
            <a:r>
              <a:t>Plain text Message</a:t>
            </a:r>
          </a:p>
        </p:txBody>
      </p:sp>
      <p:sp>
        <p:nvSpPr>
          <p:cNvPr id="320" name="Encrypted Message"/>
          <p:cNvSpPr/>
          <p:nvPr/>
        </p:nvSpPr>
        <p:spPr>
          <a:xfrm>
            <a:off x="10937588" y="7245629"/>
            <a:ext cx="2508824" cy="1785938"/>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b="0">
                <a:latin typeface="Helvetica Light"/>
                <a:ea typeface="Helvetica Light"/>
                <a:cs typeface="Helvetica Light"/>
                <a:sym typeface="Helvetica Light"/>
              </a:defRPr>
            </a:lvl1pPr>
          </a:lstStyle>
          <a:p>
            <a:r>
              <a:t>Encrypted Message</a:t>
            </a:r>
          </a:p>
        </p:txBody>
      </p:sp>
      <p:sp>
        <p:nvSpPr>
          <p:cNvPr id="321" name="Plain text Message"/>
          <p:cNvSpPr/>
          <p:nvPr/>
        </p:nvSpPr>
        <p:spPr>
          <a:xfrm>
            <a:off x="18376017" y="7245629"/>
            <a:ext cx="2508825" cy="1785938"/>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b="0">
                <a:latin typeface="Helvetica Light"/>
                <a:ea typeface="Helvetica Light"/>
                <a:cs typeface="Helvetica Light"/>
                <a:sym typeface="Helvetica Light"/>
              </a:defRPr>
            </a:lvl1pPr>
          </a:lstStyle>
          <a:p>
            <a:r>
              <a:t>Plain text Message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153188 -0.110402" pathEditMode="relative">
                                      <p:cBhvr>
                                        <p:cTn id="6" dur="1000" fill="hold"/>
                                        <p:tgtEl>
                                          <p:spTgt spid="319"/>
                                        </p:tgtEl>
                                        <p:attrNameLst>
                                          <p:attrName>ppt_x</p:attrName>
                                          <p:attrName>ppt_y</p:attrName>
                                        </p:attrNameLst>
                                      </p:cBhvr>
                                    </p:animMotion>
                                  </p:childTnLst>
                                </p:cTn>
                              </p:par>
                            </p:childTnLst>
                          </p:cTn>
                        </p:par>
                        <p:par>
                          <p:cTn id="7" fill="hold">
                            <p:stCondLst>
                              <p:cond delay="0"/>
                            </p:stCondLst>
                            <p:childTnLst>
                              <p:par>
                                <p:cTn id="8" presetID="-1" presetClass="path" presetSubtype="0" accel="50000" decel="50000" fill="hold" nodeType="afterEffect">
                                  <p:stCondLst>
                                    <p:cond delay="0"/>
                                  </p:stCondLst>
                                  <p:childTnLst>
                                    <p:animMotion origin="layout" path="M 0.153188 -0.110402 L 0.305054 0.000000" pathEditMode="relative">
                                      <p:cBhvr>
                                        <p:cTn id="9" dur="1000" fill="hold"/>
                                        <p:tgtEl>
                                          <p:spTgt spid="319"/>
                                        </p:tgtEl>
                                        <p:attrNameLst>
                                          <p:attrName>ppt_x</p:attrName>
                                          <p:attrName>ppt_y</p:attrName>
                                        </p:attrNameLst>
                                      </p:cBhvr>
                                    </p:animMotion>
                                  </p:childTnLst>
                                </p:cTn>
                              </p:par>
                            </p:childTnLst>
                          </p:cTn>
                        </p:par>
                        <p:par>
                          <p:cTn id="10" fill="hold">
                            <p:stCondLst>
                              <p:cond delay="1000"/>
                            </p:stCondLst>
                            <p:childTnLst>
                              <p:par>
                                <p:cTn id="11" presetID="1" presetClass="exit" presetSubtype="0" fill="hold" grpId="0" nodeType="afterEffect">
                                  <p:stCondLst>
                                    <p:cond delay="0"/>
                                  </p:stCondLst>
                                  <p:iterate>
                                    <p:tmAbs val="0"/>
                                  </p:iterate>
                                  <p:childTnLst>
                                    <p:set>
                                      <p:cBhvr>
                                        <p:cTn id="12" fill="hold">
                                          <p:stCondLst>
                                            <p:cond delay="0"/>
                                          </p:stCondLst>
                                        </p:cTn>
                                        <p:tgtEl>
                                          <p:spTgt spid="319"/>
                                        </p:tgtEl>
                                        <p:attrNameLst>
                                          <p:attrName>style.visibility</p:attrName>
                                        </p:attrNameLst>
                                      </p:cBhvr>
                                      <p:to>
                                        <p:strVal val="hidden"/>
                                      </p:to>
                                    </p:set>
                                  </p:childTnLst>
                                </p:cTn>
                              </p:par>
                            </p:childTnLst>
                          </p:cTn>
                        </p:par>
                        <p:par>
                          <p:cTn id="13" fill="hold">
                            <p:stCondLst>
                              <p:cond delay="1000"/>
                            </p:stCondLst>
                            <p:childTnLst>
                              <p:par>
                                <p:cTn id="14" presetID="1" presetClass="entr" presetSubtype="0" fill="hold" grpId="0" nodeType="afterEffect">
                                  <p:stCondLst>
                                    <p:cond delay="0"/>
                                  </p:stCondLst>
                                  <p:iterate>
                                    <p:tmAbs val="0"/>
                                  </p:iterate>
                                  <p:childTnLst>
                                    <p:set>
                                      <p:cBhvr>
                                        <p:cTn id="15" fill="hold"/>
                                        <p:tgtEl>
                                          <p:spTgt spid="32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path" presetSubtype="0" accel="50000" decel="50000" fill="hold" nodeType="clickEffect">
                                  <p:stCondLst>
                                    <p:cond delay="0"/>
                                  </p:stCondLst>
                                  <p:childTnLst>
                                    <p:animMotion origin="layout" path="M 0.000000 0.000000 L 0.171494 -0.112076" pathEditMode="relative">
                                      <p:cBhvr>
                                        <p:cTn id="19" dur="1000" fill="hold"/>
                                        <p:tgtEl>
                                          <p:spTgt spid="320"/>
                                        </p:tgtEl>
                                        <p:attrNameLst>
                                          <p:attrName>ppt_x</p:attrName>
                                          <p:attrName>ppt_y</p:attrName>
                                        </p:attrNameLst>
                                      </p:cBhvr>
                                    </p:animMotion>
                                  </p:childTnLst>
                                </p:cTn>
                              </p:par>
                            </p:childTnLst>
                          </p:cTn>
                        </p:par>
                        <p:par>
                          <p:cTn id="20" fill="hold">
                            <p:stCondLst>
                              <p:cond delay="0"/>
                            </p:stCondLst>
                            <p:childTnLst>
                              <p:par>
                                <p:cTn id="21" presetID="-1" presetClass="path" presetSubtype="0" accel="50000" decel="50000" fill="hold" nodeType="afterEffect">
                                  <p:stCondLst>
                                    <p:cond delay="0"/>
                                  </p:stCondLst>
                                  <p:childTnLst>
                                    <p:animMotion origin="layout" path="M 0.171494 -0.112076 L 0.305054 0.000000" pathEditMode="relative">
                                      <p:cBhvr>
                                        <p:cTn id="22" dur="1000" fill="hold"/>
                                        <p:tgtEl>
                                          <p:spTgt spid="320"/>
                                        </p:tgtEl>
                                        <p:attrNameLst>
                                          <p:attrName>ppt_x</p:attrName>
                                          <p:attrName>ppt_y</p:attrName>
                                        </p:attrNameLst>
                                      </p:cBhvr>
                                    </p:animMotion>
                                  </p:childTnLst>
                                </p:cTn>
                              </p:par>
                            </p:childTnLst>
                          </p:cTn>
                        </p:par>
                        <p:par>
                          <p:cTn id="23" fill="hold">
                            <p:stCondLst>
                              <p:cond delay="1000"/>
                            </p:stCondLst>
                            <p:childTnLst>
                              <p:par>
                                <p:cTn id="24" presetID="1" presetClass="exit" presetSubtype="0" fill="hold" grpId="1" nodeType="afterEffect">
                                  <p:stCondLst>
                                    <p:cond delay="0"/>
                                  </p:stCondLst>
                                  <p:iterate>
                                    <p:tmAbs val="0"/>
                                  </p:iterate>
                                  <p:childTnLst>
                                    <p:set>
                                      <p:cBhvr>
                                        <p:cTn id="25" fill="hold">
                                          <p:stCondLst>
                                            <p:cond delay="0"/>
                                          </p:stCondLst>
                                        </p:cTn>
                                        <p:tgtEl>
                                          <p:spTgt spid="320"/>
                                        </p:tgtEl>
                                        <p:attrNameLst>
                                          <p:attrName>style.visibility</p:attrName>
                                        </p:attrNameLst>
                                      </p:cBhvr>
                                      <p:to>
                                        <p:strVal val="hidden"/>
                                      </p:to>
                                    </p:set>
                                  </p:childTnLst>
                                </p:cTn>
                              </p:par>
                            </p:childTnLst>
                          </p:cTn>
                        </p:par>
                        <p:par>
                          <p:cTn id="26" fill="hold">
                            <p:stCondLst>
                              <p:cond delay="1000"/>
                            </p:stCondLst>
                            <p:childTnLst>
                              <p:par>
                                <p:cTn id="27" presetID="1" presetClass="entr" presetSubtype="0" fill="hold" grpId="0" nodeType="afterEffect">
                                  <p:stCondLst>
                                    <p:cond delay="0"/>
                                  </p:stCondLst>
                                  <p:iterate>
                                    <p:tmAbs val="0"/>
                                  </p:iterate>
                                  <p:childTnLst>
                                    <p:set>
                                      <p:cBhvr>
                                        <p:cTn id="28" fill="hold"/>
                                        <p:tgtEl>
                                          <p:spTgt spid="3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9" grpId="0" animBg="1" advAuto="0"/>
      <p:bldP spid="320" grpId="0" animBg="1" advAuto="0"/>
      <p:bldP spid="320" grpId="1" animBg="1" advAuto="0"/>
      <p:bldP spid="321" grpId="0"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Encrypt with private key: anyone with public key can decrypt"/>
          <p:cNvSpPr txBox="1">
            <a:spLocks noGrp="1"/>
          </p:cNvSpPr>
          <p:nvPr>
            <p:ph type="body" idx="1"/>
          </p:nvPr>
        </p:nvSpPr>
        <p:spPr>
          <a:xfrm>
            <a:off x="1015999" y="3374257"/>
            <a:ext cx="21971000" cy="8256012"/>
          </a:xfrm>
          <a:prstGeom prst="rect">
            <a:avLst/>
          </a:prstGeom>
        </p:spPr>
        <p:txBody>
          <a:bodyPr/>
          <a:lstStyle/>
          <a:p>
            <a:r>
              <a:rPr dirty="0"/>
              <a:t>Encrypt with private key: anyone with public key can decrypt</a:t>
            </a:r>
            <a:r>
              <a:rPr lang="en-US" dirty="0"/>
              <a:t> and be confident about who sent it.</a:t>
            </a:r>
            <a:endParaRPr dirty="0"/>
          </a:p>
        </p:txBody>
      </p:sp>
      <p:sp>
        <p:nvSpPr>
          <p:cNvPr id="324" name="Public/Private Key Encryption"/>
          <p:cNvSpPr txBox="1">
            <a:spLocks noGrp="1"/>
          </p:cNvSpPr>
          <p:nvPr>
            <p:ph type="title"/>
          </p:nvPr>
        </p:nvSpPr>
        <p:spPr>
          <a:prstGeom prst="rect">
            <a:avLst/>
          </a:prstGeom>
        </p:spPr>
        <p:txBody>
          <a:bodyPr>
            <a:normAutofit fontScale="90000"/>
          </a:bodyPr>
          <a:lstStyle/>
          <a:p>
            <a:r>
              <a:rPr lang="en-US" dirty="0"/>
              <a:t>asymmetric encryption can be used for authentication, too</a:t>
            </a:r>
            <a:endParaRPr dirty="0"/>
          </a:p>
        </p:txBody>
      </p:sp>
      <p:sp>
        <p:nvSpPr>
          <p:cNvPr id="32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35</a:t>
            </a:fld>
            <a:endParaRPr/>
          </a:p>
        </p:txBody>
      </p:sp>
      <p:sp>
        <p:nvSpPr>
          <p:cNvPr id="326" name="Public Key"/>
          <p:cNvSpPr/>
          <p:nvPr/>
        </p:nvSpPr>
        <p:spPr>
          <a:xfrm>
            <a:off x="14464814" y="5435214"/>
            <a:ext cx="3246291" cy="1381103"/>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b="0">
                <a:latin typeface="Helvetica Light"/>
                <a:ea typeface="Helvetica Light"/>
                <a:cs typeface="Helvetica Light"/>
                <a:sym typeface="Helvetica Light"/>
              </a:defRPr>
            </a:lvl1pPr>
          </a:lstStyle>
          <a:p>
            <a:r>
              <a:t>Public Key</a:t>
            </a:r>
          </a:p>
        </p:txBody>
      </p:sp>
      <p:sp>
        <p:nvSpPr>
          <p:cNvPr id="327" name="Private Key"/>
          <p:cNvSpPr/>
          <p:nvPr/>
        </p:nvSpPr>
        <p:spPr>
          <a:xfrm>
            <a:off x="6946017" y="5435214"/>
            <a:ext cx="3246292" cy="1381103"/>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b="0">
                <a:solidFill>
                  <a:srgbClr val="FFFFFF"/>
                </a:solidFill>
                <a:latin typeface="Helvetica Light"/>
                <a:ea typeface="Helvetica Light"/>
                <a:cs typeface="Helvetica Light"/>
                <a:sym typeface="Helvetica Light"/>
              </a:defRPr>
            </a:lvl1pPr>
          </a:lstStyle>
          <a:p>
            <a:r>
              <a:t>Private Key</a:t>
            </a:r>
          </a:p>
        </p:txBody>
      </p:sp>
      <p:sp>
        <p:nvSpPr>
          <p:cNvPr id="328" name="Plain text Message"/>
          <p:cNvSpPr/>
          <p:nvPr/>
        </p:nvSpPr>
        <p:spPr>
          <a:xfrm>
            <a:off x="3499158" y="7502263"/>
            <a:ext cx="2508825" cy="1785938"/>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b="0">
                <a:latin typeface="Helvetica Light"/>
                <a:ea typeface="Helvetica Light"/>
                <a:cs typeface="Helvetica Light"/>
                <a:sym typeface="Helvetica Light"/>
              </a:defRPr>
            </a:lvl1pPr>
          </a:lstStyle>
          <a:p>
            <a:r>
              <a:t>Plain text Message</a:t>
            </a:r>
          </a:p>
        </p:txBody>
      </p:sp>
      <p:sp>
        <p:nvSpPr>
          <p:cNvPr id="329" name="Signed Message"/>
          <p:cNvSpPr/>
          <p:nvPr/>
        </p:nvSpPr>
        <p:spPr>
          <a:xfrm>
            <a:off x="10937588" y="7502263"/>
            <a:ext cx="2508824" cy="1785938"/>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b="0">
                <a:latin typeface="Helvetica Light"/>
                <a:ea typeface="Helvetica Light"/>
                <a:cs typeface="Helvetica Light"/>
                <a:sym typeface="Helvetica Light"/>
              </a:defRPr>
            </a:lvl1pPr>
          </a:lstStyle>
          <a:p>
            <a:r>
              <a:t>Signed Message</a:t>
            </a:r>
          </a:p>
        </p:txBody>
      </p:sp>
      <p:sp>
        <p:nvSpPr>
          <p:cNvPr id="330" name="Plain text Message"/>
          <p:cNvSpPr/>
          <p:nvPr/>
        </p:nvSpPr>
        <p:spPr>
          <a:xfrm>
            <a:off x="18376017" y="7502263"/>
            <a:ext cx="2508825" cy="1785938"/>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a:defRPr b="0">
                <a:latin typeface="Helvetica Light"/>
                <a:ea typeface="Helvetica Light"/>
                <a:cs typeface="Helvetica Light"/>
                <a:sym typeface="Helvetica Light"/>
              </a:defRPr>
            </a:lvl1pPr>
          </a:lstStyle>
          <a:p>
            <a:r>
              <a:t>Plain text Message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153188 -0.110402" pathEditMode="relative">
                                      <p:cBhvr>
                                        <p:cTn id="6" dur="1000" fill="hold"/>
                                        <p:tgtEl>
                                          <p:spTgt spid="328"/>
                                        </p:tgtEl>
                                        <p:attrNameLst>
                                          <p:attrName>ppt_x</p:attrName>
                                          <p:attrName>ppt_y</p:attrName>
                                        </p:attrNameLst>
                                      </p:cBhvr>
                                    </p:animMotion>
                                  </p:childTnLst>
                                </p:cTn>
                              </p:par>
                            </p:childTnLst>
                          </p:cTn>
                        </p:par>
                        <p:par>
                          <p:cTn id="7" fill="hold">
                            <p:stCondLst>
                              <p:cond delay="0"/>
                            </p:stCondLst>
                            <p:childTnLst>
                              <p:par>
                                <p:cTn id="8" presetID="-1" presetClass="path" presetSubtype="0" accel="50000" decel="50000" fill="hold" nodeType="afterEffect">
                                  <p:stCondLst>
                                    <p:cond delay="0"/>
                                  </p:stCondLst>
                                  <p:childTnLst>
                                    <p:animMotion origin="layout" path="M 0.153188 -0.110402 L 0.305054 0.000000" pathEditMode="relative">
                                      <p:cBhvr>
                                        <p:cTn id="9" dur="1000" fill="hold"/>
                                        <p:tgtEl>
                                          <p:spTgt spid="328"/>
                                        </p:tgtEl>
                                        <p:attrNameLst>
                                          <p:attrName>ppt_x</p:attrName>
                                          <p:attrName>ppt_y</p:attrName>
                                        </p:attrNameLst>
                                      </p:cBhvr>
                                    </p:animMotion>
                                  </p:childTnLst>
                                </p:cTn>
                              </p:par>
                            </p:childTnLst>
                          </p:cTn>
                        </p:par>
                        <p:par>
                          <p:cTn id="10" fill="hold">
                            <p:stCondLst>
                              <p:cond delay="1000"/>
                            </p:stCondLst>
                            <p:childTnLst>
                              <p:par>
                                <p:cTn id="11" presetID="1" presetClass="exit" presetSubtype="0" fill="hold" grpId="0" nodeType="afterEffect">
                                  <p:stCondLst>
                                    <p:cond delay="0"/>
                                  </p:stCondLst>
                                  <p:iterate>
                                    <p:tmAbs val="0"/>
                                  </p:iterate>
                                  <p:childTnLst>
                                    <p:set>
                                      <p:cBhvr>
                                        <p:cTn id="12" fill="hold">
                                          <p:stCondLst>
                                            <p:cond delay="0"/>
                                          </p:stCondLst>
                                        </p:cTn>
                                        <p:tgtEl>
                                          <p:spTgt spid="328"/>
                                        </p:tgtEl>
                                        <p:attrNameLst>
                                          <p:attrName>style.visibility</p:attrName>
                                        </p:attrNameLst>
                                      </p:cBhvr>
                                      <p:to>
                                        <p:strVal val="hidden"/>
                                      </p:to>
                                    </p:set>
                                  </p:childTnLst>
                                </p:cTn>
                              </p:par>
                            </p:childTnLst>
                          </p:cTn>
                        </p:par>
                        <p:par>
                          <p:cTn id="13" fill="hold">
                            <p:stCondLst>
                              <p:cond delay="1000"/>
                            </p:stCondLst>
                            <p:childTnLst>
                              <p:par>
                                <p:cTn id="14" presetID="1" presetClass="entr" presetSubtype="0" fill="hold" grpId="0" nodeType="afterEffect">
                                  <p:stCondLst>
                                    <p:cond delay="0"/>
                                  </p:stCondLst>
                                  <p:iterate>
                                    <p:tmAbs val="0"/>
                                  </p:iterate>
                                  <p:childTnLst>
                                    <p:set>
                                      <p:cBhvr>
                                        <p:cTn id="15" fill="hold"/>
                                        <p:tgtEl>
                                          <p:spTgt spid="32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path" presetSubtype="0" accel="50000" decel="50000" fill="hold" nodeType="clickEffect">
                                  <p:stCondLst>
                                    <p:cond delay="0"/>
                                  </p:stCondLst>
                                  <p:childTnLst>
                                    <p:animMotion origin="layout" path="M 0.000000 0.000000 L 0.171494 -0.112076" pathEditMode="relative">
                                      <p:cBhvr>
                                        <p:cTn id="19" dur="1000" fill="hold"/>
                                        <p:tgtEl>
                                          <p:spTgt spid="329"/>
                                        </p:tgtEl>
                                        <p:attrNameLst>
                                          <p:attrName>ppt_x</p:attrName>
                                          <p:attrName>ppt_y</p:attrName>
                                        </p:attrNameLst>
                                      </p:cBhvr>
                                    </p:animMotion>
                                  </p:childTnLst>
                                </p:cTn>
                              </p:par>
                            </p:childTnLst>
                          </p:cTn>
                        </p:par>
                        <p:par>
                          <p:cTn id="20" fill="hold">
                            <p:stCondLst>
                              <p:cond delay="0"/>
                            </p:stCondLst>
                            <p:childTnLst>
                              <p:par>
                                <p:cTn id="21" presetID="-1" presetClass="path" presetSubtype="0" accel="50000" decel="50000" fill="hold" nodeType="afterEffect">
                                  <p:stCondLst>
                                    <p:cond delay="0"/>
                                  </p:stCondLst>
                                  <p:childTnLst>
                                    <p:animMotion origin="layout" path="M 0.171494 -0.112076 L 0.305054 0.000000" pathEditMode="relative">
                                      <p:cBhvr>
                                        <p:cTn id="22" dur="1000" fill="hold"/>
                                        <p:tgtEl>
                                          <p:spTgt spid="329"/>
                                        </p:tgtEl>
                                        <p:attrNameLst>
                                          <p:attrName>ppt_x</p:attrName>
                                          <p:attrName>ppt_y</p:attrName>
                                        </p:attrNameLst>
                                      </p:cBhvr>
                                    </p:animMotion>
                                  </p:childTnLst>
                                </p:cTn>
                              </p:par>
                            </p:childTnLst>
                          </p:cTn>
                        </p:par>
                        <p:par>
                          <p:cTn id="23" fill="hold">
                            <p:stCondLst>
                              <p:cond delay="1000"/>
                            </p:stCondLst>
                            <p:childTnLst>
                              <p:par>
                                <p:cTn id="24" presetID="1" presetClass="exit" presetSubtype="0" fill="hold" grpId="1" nodeType="afterEffect">
                                  <p:stCondLst>
                                    <p:cond delay="0"/>
                                  </p:stCondLst>
                                  <p:iterate>
                                    <p:tmAbs val="0"/>
                                  </p:iterate>
                                  <p:childTnLst>
                                    <p:set>
                                      <p:cBhvr>
                                        <p:cTn id="25" fill="hold">
                                          <p:stCondLst>
                                            <p:cond delay="0"/>
                                          </p:stCondLst>
                                        </p:cTn>
                                        <p:tgtEl>
                                          <p:spTgt spid="329"/>
                                        </p:tgtEl>
                                        <p:attrNameLst>
                                          <p:attrName>style.visibility</p:attrName>
                                        </p:attrNameLst>
                                      </p:cBhvr>
                                      <p:to>
                                        <p:strVal val="hidden"/>
                                      </p:to>
                                    </p:set>
                                  </p:childTnLst>
                                </p:cTn>
                              </p:par>
                            </p:childTnLst>
                          </p:cTn>
                        </p:par>
                        <p:par>
                          <p:cTn id="26" fill="hold">
                            <p:stCondLst>
                              <p:cond delay="1000"/>
                            </p:stCondLst>
                            <p:childTnLst>
                              <p:par>
                                <p:cTn id="27" presetID="1" presetClass="entr" presetSubtype="0" fill="hold" grpId="0" nodeType="afterEffect">
                                  <p:stCondLst>
                                    <p:cond delay="0"/>
                                  </p:stCondLst>
                                  <p:iterate>
                                    <p:tmAbs val="0"/>
                                  </p:iterate>
                                  <p:childTnLst>
                                    <p:set>
                                      <p:cBhvr>
                                        <p:cTn id="28" fill="hold"/>
                                        <p:tgtEl>
                                          <p:spTgt spid="3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 grpId="0" animBg="1" advAuto="0"/>
      <p:bldP spid="329" grpId="0" animBg="1" advAuto="0"/>
      <p:bldP spid="329" grpId="1" animBg="1" advAuto="0"/>
      <p:bldP spid="330" grpId="0" animBg="1" advAuto="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Certificate Authorities"/>
          <p:cNvSpPr txBox="1">
            <a:spLocks noGrp="1"/>
          </p:cNvSpPr>
          <p:nvPr>
            <p:ph type="title"/>
          </p:nvPr>
        </p:nvSpPr>
        <p:spPr>
          <a:prstGeom prst="rect">
            <a:avLst/>
          </a:prstGeom>
        </p:spPr>
        <p:txBody>
          <a:bodyPr>
            <a:normAutofit fontScale="90000"/>
          </a:bodyPr>
          <a:lstStyle/>
          <a:p>
            <a:r>
              <a:rPr dirty="0"/>
              <a:t>Certificate Authorities</a:t>
            </a:r>
            <a:r>
              <a:rPr lang="en-US" dirty="0"/>
              <a:t> issue SSL Certificates</a:t>
            </a:r>
            <a:endParaRPr dirty="0"/>
          </a:p>
        </p:txBody>
      </p:sp>
      <p:sp>
        <p:nvSpPr>
          <p:cNvPr id="310" name="Slide Subtitle"/>
          <p:cNvSpPr txBox="1">
            <a:spLocks noGrp="1"/>
          </p:cNvSpPr>
          <p:nvPr>
            <p:ph type="body" idx="21"/>
          </p:nvPr>
        </p:nvSpPr>
        <p:spPr>
          <a:prstGeom prst="rect">
            <a:avLst/>
          </a:prstGeom>
        </p:spPr>
        <p:txBody>
          <a:bodyPr/>
          <a:lstStyle/>
          <a:p>
            <a:endParaRPr/>
          </a:p>
        </p:txBody>
      </p:sp>
      <p:sp>
        <p:nvSpPr>
          <p:cNvPr id="311" name="Certificate Authority"/>
          <p:cNvSpPr/>
          <p:nvPr/>
        </p:nvSpPr>
        <p:spPr>
          <a:xfrm>
            <a:off x="16053172" y="2408376"/>
            <a:ext cx="4233654" cy="4852423"/>
          </a:xfrm>
          <a:prstGeom prst="rect">
            <a:avLst/>
          </a:prstGeom>
          <a:solidFill>
            <a:srgbClr val="4982C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defRPr sz="3000">
                <a:solidFill>
                  <a:srgbClr val="FFFFFF"/>
                </a:solidFill>
                <a:latin typeface="Helvetica Neue Medium"/>
                <a:ea typeface="Helvetica Neue Medium"/>
                <a:cs typeface="Helvetica Neue Medium"/>
                <a:sym typeface="Helvetica Neue Medium"/>
              </a:defRPr>
            </a:lvl1pPr>
          </a:lstStyle>
          <a:p>
            <a:r>
              <a:t>Certificate Authority</a:t>
            </a:r>
          </a:p>
        </p:txBody>
      </p:sp>
      <p:sp>
        <p:nvSpPr>
          <p:cNvPr id="312" name="Amazon"/>
          <p:cNvSpPr/>
          <p:nvPr/>
        </p:nvSpPr>
        <p:spPr>
          <a:xfrm>
            <a:off x="3086354" y="2692139"/>
            <a:ext cx="5550822" cy="11018114"/>
          </a:xfrm>
          <a:prstGeom prst="rect">
            <a:avLst/>
          </a:prstGeom>
          <a:solidFill>
            <a:srgbClr val="4982C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defRPr sz="3000">
                <a:solidFill>
                  <a:srgbClr val="FFFFFF"/>
                </a:solidFill>
                <a:latin typeface="Helvetica Neue Medium"/>
                <a:ea typeface="Helvetica Neue Medium"/>
                <a:cs typeface="Helvetica Neue Medium"/>
                <a:sym typeface="Helvetica Neue Medium"/>
              </a:defRPr>
            </a:lvl1pPr>
          </a:lstStyle>
          <a:p>
            <a:r>
              <a:t>Amazon</a:t>
            </a:r>
          </a:p>
        </p:txBody>
      </p:sp>
      <p:grpSp>
        <p:nvGrpSpPr>
          <p:cNvPr id="315" name="Group"/>
          <p:cNvGrpSpPr/>
          <p:nvPr/>
        </p:nvGrpSpPr>
        <p:grpSpPr>
          <a:xfrm>
            <a:off x="4223629" y="6923207"/>
            <a:ext cx="2967415" cy="2617594"/>
            <a:chOff x="0" y="0"/>
            <a:chExt cx="2967413" cy="2617593"/>
          </a:xfrm>
        </p:grpSpPr>
        <p:sp>
          <p:nvSpPr>
            <p:cNvPr id="313" name="Key"/>
            <p:cNvSpPr/>
            <p:nvPr/>
          </p:nvSpPr>
          <p:spPr>
            <a:xfrm>
              <a:off x="1020136" y="0"/>
              <a:ext cx="927141" cy="21553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14" name="amazon.com public key"/>
            <p:cNvSpPr/>
            <p:nvPr/>
          </p:nvSpPr>
          <p:spPr>
            <a:xfrm>
              <a:off x="0" y="2617593"/>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p>
              <a:pPr defTabSz="821531">
                <a:defRPr sz="3200" b="1">
                  <a:solidFill>
                    <a:srgbClr val="000000"/>
                  </a:solidFill>
                </a:defRPr>
              </a:pPr>
              <a:r>
                <a:rPr u="sng">
                  <a:hlinkClick r:id="rId3"/>
                </a:rPr>
                <a:t>amazon.com</a:t>
              </a:r>
              <a:r>
                <a:t> public key</a:t>
              </a:r>
            </a:p>
          </p:txBody>
        </p:sp>
      </p:grpSp>
      <p:grpSp>
        <p:nvGrpSpPr>
          <p:cNvPr id="318" name="Group"/>
          <p:cNvGrpSpPr/>
          <p:nvPr/>
        </p:nvGrpSpPr>
        <p:grpSpPr>
          <a:xfrm>
            <a:off x="16608110" y="3147479"/>
            <a:ext cx="2967414" cy="1228897"/>
            <a:chOff x="0" y="0"/>
            <a:chExt cx="2967413" cy="1228895"/>
          </a:xfrm>
        </p:grpSpPr>
        <p:sp>
          <p:nvSpPr>
            <p:cNvPr id="316"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5">
                <a:hueOff val="-82419"/>
                <a:satOff val="-9513"/>
                <a:lumOff val="-16343"/>
              </a:scheme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17" name="CA private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lvl1pPr defTabSz="821531">
                <a:defRPr sz="3200" b="1">
                  <a:solidFill>
                    <a:srgbClr val="000000"/>
                  </a:solidFill>
                </a:defRPr>
              </a:lvl1pPr>
            </a:lstStyle>
            <a:p>
              <a:r>
                <a:t>CA private key</a:t>
              </a:r>
            </a:p>
          </p:txBody>
        </p:sp>
      </p:grpSp>
      <p:grpSp>
        <p:nvGrpSpPr>
          <p:cNvPr id="321" name="Group"/>
          <p:cNvGrpSpPr/>
          <p:nvPr/>
        </p:nvGrpSpPr>
        <p:grpSpPr>
          <a:xfrm>
            <a:off x="4223630" y="3592056"/>
            <a:ext cx="2967414" cy="2617594"/>
            <a:chOff x="0" y="0"/>
            <a:chExt cx="2967413" cy="2617593"/>
          </a:xfrm>
        </p:grpSpPr>
        <p:sp>
          <p:nvSpPr>
            <p:cNvPr id="319" name="Key"/>
            <p:cNvSpPr/>
            <p:nvPr/>
          </p:nvSpPr>
          <p:spPr>
            <a:xfrm>
              <a:off x="1020136" y="0"/>
              <a:ext cx="927141" cy="21553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chemeClr val="accent5">
                <a:hueOff val="-82419"/>
                <a:satOff val="-9513"/>
                <a:lumOff val="-16343"/>
              </a:scheme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20" name="amazon.com private key"/>
            <p:cNvSpPr/>
            <p:nvPr/>
          </p:nvSpPr>
          <p:spPr>
            <a:xfrm>
              <a:off x="0" y="2617593"/>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p>
              <a:pPr defTabSz="821531">
                <a:defRPr sz="3200" b="1">
                  <a:solidFill>
                    <a:srgbClr val="000000"/>
                  </a:solidFill>
                </a:defRPr>
              </a:pPr>
              <a:r>
                <a:rPr u="sng">
                  <a:hlinkClick r:id="rId3"/>
                </a:rPr>
                <a:t>amazon.com</a:t>
              </a:r>
              <a:r>
                <a:t> private key</a:t>
              </a:r>
            </a:p>
          </p:txBody>
        </p:sp>
      </p:grpSp>
      <p:grpSp>
        <p:nvGrpSpPr>
          <p:cNvPr id="324" name="Group"/>
          <p:cNvGrpSpPr/>
          <p:nvPr/>
        </p:nvGrpSpPr>
        <p:grpSpPr>
          <a:xfrm>
            <a:off x="16608110" y="4968618"/>
            <a:ext cx="2967414" cy="1228896"/>
            <a:chOff x="0" y="0"/>
            <a:chExt cx="2967413" cy="1228895"/>
          </a:xfrm>
        </p:grpSpPr>
        <p:sp>
          <p:nvSpPr>
            <p:cNvPr id="322"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23" name="CA public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lvl1pPr defTabSz="821531">
                <a:defRPr sz="3200" b="1">
                  <a:solidFill>
                    <a:srgbClr val="000000"/>
                  </a:solidFill>
                </a:defRPr>
              </a:lvl1pPr>
            </a:lstStyle>
            <a:p>
              <a:r>
                <a:t>CA public key</a:t>
              </a:r>
            </a:p>
          </p:txBody>
        </p:sp>
      </p:grpSp>
      <p:sp>
        <p:nvSpPr>
          <p:cNvPr id="325" name="Some real-world proof that we are really amazon.com"/>
          <p:cNvSpPr/>
          <p:nvPr/>
        </p:nvSpPr>
        <p:spPr>
          <a:xfrm>
            <a:off x="3984159" y="10740487"/>
            <a:ext cx="3446355" cy="2078390"/>
          </a:xfrm>
          <a:prstGeom prst="rect">
            <a:avLst/>
          </a:prstGeom>
          <a:solidFill>
            <a:srgbClr val="566D7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3000">
                <a:solidFill>
                  <a:srgbClr val="FFFFFF"/>
                </a:solidFill>
                <a:latin typeface="Helvetica Neue Medium"/>
                <a:ea typeface="Helvetica Neue Medium"/>
                <a:cs typeface="Helvetica Neue Medium"/>
                <a:sym typeface="Helvetica Neue Medium"/>
              </a:defRPr>
            </a:lvl1pPr>
          </a:lstStyle>
          <a:p>
            <a:r>
              <a:t>Some real-world proof that we are really amazon.com</a:t>
            </a:r>
          </a:p>
        </p:txBody>
      </p:sp>
      <p:sp>
        <p:nvSpPr>
          <p:cNvPr id="326" name="My Laptop"/>
          <p:cNvSpPr/>
          <p:nvPr/>
        </p:nvSpPr>
        <p:spPr>
          <a:xfrm>
            <a:off x="15949800" y="7812340"/>
            <a:ext cx="4233654" cy="4852424"/>
          </a:xfrm>
          <a:prstGeom prst="rect">
            <a:avLst/>
          </a:prstGeom>
          <a:solidFill>
            <a:srgbClr val="4982C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defRPr sz="3000">
                <a:solidFill>
                  <a:srgbClr val="FFFFFF"/>
                </a:solidFill>
                <a:latin typeface="Helvetica Neue Medium"/>
                <a:ea typeface="Helvetica Neue Medium"/>
                <a:cs typeface="Helvetica Neue Medium"/>
                <a:sym typeface="Helvetica Neue Medium"/>
              </a:defRPr>
            </a:lvl1pPr>
          </a:lstStyle>
          <a:p>
            <a:r>
              <a:t>My Laptop</a:t>
            </a:r>
          </a:p>
        </p:txBody>
      </p:sp>
      <p:grpSp>
        <p:nvGrpSpPr>
          <p:cNvPr id="329" name="Group"/>
          <p:cNvGrpSpPr/>
          <p:nvPr/>
        </p:nvGrpSpPr>
        <p:grpSpPr>
          <a:xfrm>
            <a:off x="16608110" y="3147479"/>
            <a:ext cx="2967414" cy="1228897"/>
            <a:chOff x="0" y="0"/>
            <a:chExt cx="2967413" cy="1228895"/>
          </a:xfrm>
        </p:grpSpPr>
        <p:sp>
          <p:nvSpPr>
            <p:cNvPr id="327"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5">
                <a:hueOff val="-82419"/>
                <a:satOff val="-9513"/>
                <a:lumOff val="-16343"/>
              </a:scheme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28" name="CA private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lvl1pPr defTabSz="821531">
                <a:defRPr sz="3200" b="1">
                  <a:solidFill>
                    <a:srgbClr val="000000"/>
                  </a:solidFill>
                </a:defRPr>
              </a:lvl1pPr>
            </a:lstStyle>
            <a:p>
              <a:r>
                <a:t>CA private key</a:t>
              </a:r>
            </a:p>
          </p:txBody>
        </p:sp>
      </p:grpSp>
      <p:grpSp>
        <p:nvGrpSpPr>
          <p:cNvPr id="332" name="Group"/>
          <p:cNvGrpSpPr/>
          <p:nvPr/>
        </p:nvGrpSpPr>
        <p:grpSpPr>
          <a:xfrm>
            <a:off x="11939565" y="2073968"/>
            <a:ext cx="1953079" cy="4197766"/>
            <a:chOff x="1980836" y="0"/>
            <a:chExt cx="1953077" cy="4197764"/>
          </a:xfrm>
        </p:grpSpPr>
        <p:sp>
          <p:nvSpPr>
            <p:cNvPr id="330"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31"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p>
              <a:pPr defTabSz="821531">
                <a:defRPr sz="3200" b="1">
                  <a:solidFill>
                    <a:srgbClr val="000000"/>
                  </a:solidFill>
                </a:defRPr>
              </a:pPr>
              <a:r>
                <a:rPr u="sng">
                  <a:hlinkClick r:id="rId3"/>
                </a:rPr>
                <a:t>amazon.com</a:t>
              </a:r>
              <a:r>
                <a:t> certificate</a:t>
              </a:r>
            </a:p>
            <a:p>
              <a:pPr defTabSz="821531">
                <a:defRPr sz="3200" b="1">
                  <a:solidFill>
                    <a:srgbClr val="000000"/>
                  </a:solidFill>
                </a:defRPr>
              </a:pPr>
              <a:r>
                <a:t>(AZ’s public key + CA’s sig)</a:t>
              </a:r>
            </a:p>
          </p:txBody>
        </p:sp>
      </p:grpSp>
      <p:grpSp>
        <p:nvGrpSpPr>
          <p:cNvPr id="335" name="Group"/>
          <p:cNvGrpSpPr/>
          <p:nvPr/>
        </p:nvGrpSpPr>
        <p:grpSpPr>
          <a:xfrm>
            <a:off x="4223629" y="6923207"/>
            <a:ext cx="2967415" cy="2617594"/>
            <a:chOff x="0" y="0"/>
            <a:chExt cx="2967413" cy="2617593"/>
          </a:xfrm>
        </p:grpSpPr>
        <p:sp>
          <p:nvSpPr>
            <p:cNvPr id="333" name="Key"/>
            <p:cNvSpPr/>
            <p:nvPr/>
          </p:nvSpPr>
          <p:spPr>
            <a:xfrm>
              <a:off x="1020136" y="0"/>
              <a:ext cx="927141" cy="21553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34" name="amazon.com public key"/>
            <p:cNvSpPr/>
            <p:nvPr/>
          </p:nvSpPr>
          <p:spPr>
            <a:xfrm>
              <a:off x="0" y="2617593"/>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p>
              <a:pPr defTabSz="821531">
                <a:defRPr sz="3200" b="1">
                  <a:solidFill>
                    <a:srgbClr val="000000"/>
                  </a:solidFill>
                </a:defRPr>
              </a:pPr>
              <a:r>
                <a:rPr u="sng">
                  <a:hlinkClick r:id="rId3"/>
                </a:rPr>
                <a:t>amazon.com</a:t>
              </a:r>
              <a:r>
                <a:t> public key</a:t>
              </a:r>
            </a:p>
          </p:txBody>
        </p:sp>
      </p:grpSp>
      <p:grpSp>
        <p:nvGrpSpPr>
          <p:cNvPr id="338" name="Group"/>
          <p:cNvGrpSpPr/>
          <p:nvPr/>
        </p:nvGrpSpPr>
        <p:grpSpPr>
          <a:xfrm>
            <a:off x="5178687" y="10254359"/>
            <a:ext cx="1953079" cy="4197765"/>
            <a:chOff x="1980836" y="0"/>
            <a:chExt cx="1953077" cy="4197764"/>
          </a:xfrm>
        </p:grpSpPr>
        <p:sp>
          <p:nvSpPr>
            <p:cNvPr id="336"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37"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p>
              <a:pPr defTabSz="821531">
                <a:defRPr sz="3200" b="1">
                  <a:solidFill>
                    <a:srgbClr val="000000"/>
                  </a:solidFill>
                </a:defRPr>
              </a:pPr>
              <a:r>
                <a:rPr u="sng">
                  <a:hlinkClick r:id="rId3"/>
                </a:rPr>
                <a:t>amazon.com</a:t>
              </a:r>
              <a:r>
                <a:t> certificate</a:t>
              </a:r>
            </a:p>
            <a:p>
              <a:pPr defTabSz="821531">
                <a:defRPr sz="3200" b="1">
                  <a:solidFill>
                    <a:srgbClr val="000000"/>
                  </a:solidFill>
                </a:defRPr>
              </a:pPr>
              <a:r>
                <a:t>(AZ’s public key + CA’s sig)</a:t>
              </a:r>
            </a:p>
          </p:txBody>
        </p:sp>
      </p:grpSp>
      <p:grpSp>
        <p:nvGrpSpPr>
          <p:cNvPr id="341" name="Group"/>
          <p:cNvGrpSpPr/>
          <p:nvPr/>
        </p:nvGrpSpPr>
        <p:grpSpPr>
          <a:xfrm>
            <a:off x="16582919" y="11003143"/>
            <a:ext cx="2967414" cy="1228897"/>
            <a:chOff x="0" y="0"/>
            <a:chExt cx="2967413" cy="1228895"/>
          </a:xfrm>
        </p:grpSpPr>
        <p:sp>
          <p:nvSpPr>
            <p:cNvPr id="339"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40" name="CA public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spAutoFit/>
            </a:bodyPr>
            <a:lstStyle>
              <a:lvl1pPr defTabSz="821531">
                <a:defRPr sz="3200" b="1">
                  <a:solidFill>
                    <a:srgbClr val="000000"/>
                  </a:solidFill>
                </a:defRPr>
              </a:lvl1pPr>
            </a:lstStyle>
            <a:p>
              <a:r>
                <a:t>CA public key</a:t>
              </a:r>
            </a:p>
          </p:txBody>
        </p:sp>
      </p:grpSp>
    </p:spTree>
    <p:extLst>
      <p:ext uri="{BB962C8B-B14F-4D97-AF65-F5344CB8AC3E}">
        <p14:creationId xmlns:p14="http://schemas.microsoft.com/office/powerpoint/2010/main" val="4077148084"/>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416145 -0.306245" pathEditMode="relative">
                                      <p:cBhvr>
                                        <p:cTn id="6" dur="1000" fill="hold"/>
                                        <p:tgtEl>
                                          <p:spTgt spid="315"/>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path" presetSubtype="0" accel="50000" decel="50000" fill="hold" nodeType="clickEffect">
                                  <p:stCondLst>
                                    <p:cond delay="0"/>
                                  </p:stCondLst>
                                  <p:childTnLst>
                                    <p:animMotion origin="layout" path="M 0.000000 0.000000 L 0.376643 -0.379906" pathEditMode="relative">
                                      <p:cBhvr>
                                        <p:cTn id="10" dur="1000" fill="hold"/>
                                        <p:tgtEl>
                                          <p:spTgt spid="325"/>
                                        </p:tgtEl>
                                        <p:attrNameLst>
                                          <p:attrName>ppt_x</p:attrName>
                                          <p:attrName>ppt_y</p:attrName>
                                        </p:attrNameLst>
                                      </p:cBhvr>
                                    </p:animMotion>
                                  </p:childTnLst>
                                </p:cTn>
                              </p:par>
                            </p:childTnLst>
                          </p:cTn>
                        </p:par>
                      </p:childTnLst>
                    </p:cTn>
                  </p:par>
                  <p:par>
                    <p:cTn id="11" fill="hold">
                      <p:stCondLst>
                        <p:cond delay="indefinite"/>
                      </p:stCondLst>
                      <p:childTnLst>
                        <p:par>
                          <p:cTn id="12" fill="hold">
                            <p:stCondLst>
                              <p:cond delay="0"/>
                            </p:stCondLst>
                            <p:childTnLst>
                              <p:par>
                                <p:cTn id="13" presetID="-1" presetClass="path" presetSubtype="0" accel="50000" decel="50000" fill="hold" nodeType="clickEffect">
                                  <p:stCondLst>
                                    <p:cond delay="0"/>
                                  </p:stCondLst>
                                  <p:childTnLst>
                                    <p:animMotion origin="layout" path="M 0.000000 0.000000 L -0.098529 0.010216" pathEditMode="relative">
                                      <p:cBhvr>
                                        <p:cTn id="14" dur="1000" fill="hold"/>
                                        <p:tgtEl>
                                          <p:spTgt spid="329"/>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iterate>
                                    <p:tmAbs val="0"/>
                                  </p:iterate>
                                  <p:childTnLst>
                                    <p:set>
                                      <p:cBhvr>
                                        <p:cTn id="18" fill="hold">
                                          <p:stCondLst>
                                            <p:cond delay="0"/>
                                          </p:stCondLst>
                                        </p:cTn>
                                        <p:tgtEl>
                                          <p:spTgt spid="32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33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path" presetSubtype="0" accel="50000" decel="50000" fill="hold" nodeType="clickEffect">
                                  <p:stCondLst>
                                    <p:cond delay="0"/>
                                  </p:stCondLst>
                                  <p:childTnLst>
                                    <p:animMotion origin="layout" path="M 0.000000 0.000000 L -0.277267 0.596412" pathEditMode="relative">
                                      <p:cBhvr>
                                        <p:cTn id="26" dur="1000" fill="hold"/>
                                        <p:tgtEl>
                                          <p:spTgt spid="332"/>
                                        </p:tgtEl>
                                        <p:attrNameLst>
                                          <p:attrName>ppt_x</p:attrName>
                                          <p:attrName>ppt_y</p:attrName>
                                        </p:attrNameLst>
                                      </p:cBhvr>
                                    </p:animMotion>
                                  </p:childTnLst>
                                </p:cTn>
                              </p:par>
                            </p:childTnLst>
                          </p:cTn>
                        </p:par>
                        <p:par>
                          <p:cTn id="27" fill="hold">
                            <p:stCondLst>
                              <p:cond delay="1000"/>
                            </p:stCondLst>
                            <p:childTnLst>
                              <p:par>
                                <p:cTn id="28" presetID="1" presetClass="exit" presetSubtype="0" fill="hold" grpId="0" nodeType="afterEffect">
                                  <p:stCondLst>
                                    <p:cond delay="0"/>
                                  </p:stCondLst>
                                  <p:iterate>
                                    <p:tmAbs val="0"/>
                                  </p:iterate>
                                  <p:childTnLst>
                                    <p:set>
                                      <p:cBhvr>
                                        <p:cTn id="29" fill="hold">
                                          <p:stCondLst>
                                            <p:cond delay="0"/>
                                          </p:stCondLst>
                                        </p:cTn>
                                        <p:tgtEl>
                                          <p:spTgt spid="315"/>
                                        </p:tgtEl>
                                        <p:attrNameLst>
                                          <p:attrName>style.visibility</p:attrName>
                                        </p:attrNameLst>
                                      </p:cBhvr>
                                      <p:to>
                                        <p:strVal val="hidden"/>
                                      </p:to>
                                    </p:set>
                                  </p:childTnLst>
                                </p:cTn>
                              </p:par>
                            </p:childTnLst>
                          </p:cTn>
                        </p:par>
                        <p:par>
                          <p:cTn id="30" fill="hold">
                            <p:stCondLst>
                              <p:cond delay="1000"/>
                            </p:stCondLst>
                            <p:childTnLst>
                              <p:par>
                                <p:cTn id="31" presetID="1" presetClass="exit" presetSubtype="0" fill="hold" grpId="0" nodeType="afterEffect">
                                  <p:stCondLst>
                                    <p:cond delay="0"/>
                                  </p:stCondLst>
                                  <p:iterate>
                                    <p:tmAbs val="0"/>
                                  </p:iterate>
                                  <p:childTnLst>
                                    <p:set>
                                      <p:cBhvr>
                                        <p:cTn id="32" fill="hold">
                                          <p:stCondLst>
                                            <p:cond delay="0"/>
                                          </p:stCondLst>
                                        </p:cTn>
                                        <p:tgtEl>
                                          <p:spTgt spid="325"/>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iterate>
                                    <p:tmAbs val="0"/>
                                  </p:iterate>
                                  <p:childTnLst>
                                    <p:set>
                                      <p:cBhvr>
                                        <p:cTn id="36" fill="hold"/>
                                        <p:tgtEl>
                                          <p:spTgt spid="33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path" presetSubtype="0" accel="50000" decel="50000" fill="hold" nodeType="clickEffect">
                                  <p:stCondLst>
                                    <p:cond delay="0"/>
                                  </p:stCondLst>
                                  <p:childTnLst>
                                    <p:animMotion origin="layout" path="M 0.000000 0.000000 L 0.410866 -0.016778" pathEditMode="relative">
                                      <p:cBhvr>
                                        <p:cTn id="40" dur="1000" fill="hold"/>
                                        <p:tgtEl>
                                          <p:spTgt spid="338"/>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5" grpId="0" animBg="1" advAuto="0"/>
      <p:bldP spid="325" grpId="0" animBg="1" advAuto="0"/>
      <p:bldP spid="329" grpId="0" animBg="1" advAuto="0"/>
      <p:bldP spid="332" grpId="0" animBg="1" advAuto="0"/>
      <p:bldP spid="338" grpId="0" animBg="1" advAuto="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ertificate Authorities"/>
          <p:cNvSpPr txBox="1">
            <a:spLocks noGrp="1"/>
          </p:cNvSpPr>
          <p:nvPr>
            <p:ph type="title"/>
          </p:nvPr>
        </p:nvSpPr>
        <p:spPr>
          <a:prstGeom prst="rect">
            <a:avLst/>
          </a:prstGeom>
        </p:spPr>
        <p:txBody>
          <a:bodyPr/>
          <a:lstStyle/>
          <a:p>
            <a:r>
              <a:rPr dirty="0"/>
              <a:t>Certificate Authorities</a:t>
            </a:r>
            <a:r>
              <a:rPr lang="en-US" dirty="0"/>
              <a:t> are Implicitly Trusted</a:t>
            </a:r>
            <a:endParaRPr dirty="0"/>
          </a:p>
        </p:txBody>
      </p:sp>
      <p:sp>
        <p:nvSpPr>
          <p:cNvPr id="344" name="Slide Subtitle"/>
          <p:cNvSpPr txBox="1">
            <a:spLocks noGrp="1"/>
          </p:cNvSpPr>
          <p:nvPr>
            <p:ph type="body" idx="21"/>
          </p:nvPr>
        </p:nvSpPr>
        <p:spPr>
          <a:prstGeom prst="rect">
            <a:avLst/>
          </a:prstGeom>
        </p:spPr>
        <p:txBody>
          <a:bodyPr/>
          <a:lstStyle/>
          <a:p>
            <a:endParaRPr/>
          </a:p>
        </p:txBody>
      </p:sp>
      <p:sp>
        <p:nvSpPr>
          <p:cNvPr id="345" name="Note: We had to already know the CA's public key…"/>
          <p:cNvSpPr txBox="1">
            <a:spLocks noGrp="1"/>
          </p:cNvSpPr>
          <p:nvPr>
            <p:ph type="body" idx="1"/>
          </p:nvPr>
        </p:nvSpPr>
        <p:spPr>
          <a:xfrm>
            <a:off x="1206500" y="3586767"/>
            <a:ext cx="21971000" cy="8256012"/>
          </a:xfrm>
          <a:prstGeom prst="rect">
            <a:avLst/>
          </a:prstGeom>
        </p:spPr>
        <p:txBody>
          <a:bodyPr/>
          <a:lstStyle/>
          <a:p>
            <a:r>
              <a:t>Note: We had to already know the CA's public key</a:t>
            </a:r>
          </a:p>
          <a:p>
            <a:r>
              <a:t>There are a small set of “root” CA’s (think: root DNS servers)</a:t>
            </a:r>
          </a:p>
          <a:p>
            <a:r>
              <a:t>Every computer/browser is shipped with these root CA public keys</a:t>
            </a:r>
          </a:p>
        </p:txBody>
      </p:sp>
      <p:pic>
        <p:nvPicPr>
          <p:cNvPr id="346" name="Image" descr="Image"/>
          <p:cNvPicPr>
            <a:picLocks noChangeAspect="1"/>
          </p:cNvPicPr>
          <p:nvPr/>
        </p:nvPicPr>
        <p:blipFill>
          <a:blip r:embed="rId3"/>
          <a:stretch>
            <a:fillRect/>
          </a:stretch>
        </p:blipFill>
        <p:spPr>
          <a:xfrm>
            <a:off x="6968132" y="7052237"/>
            <a:ext cx="10447736" cy="6643689"/>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6" grpId="1" animBg="1" advAuto="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Certificate Authorities"/>
          <p:cNvSpPr txBox="1">
            <a:spLocks noGrp="1"/>
          </p:cNvSpPr>
          <p:nvPr>
            <p:ph type="title"/>
          </p:nvPr>
        </p:nvSpPr>
        <p:spPr>
          <a:xfrm>
            <a:off x="1206500" y="622300"/>
            <a:ext cx="21971000" cy="1433163"/>
          </a:xfrm>
          <a:prstGeom prst="rect">
            <a:avLst/>
          </a:prstGeom>
        </p:spPr>
        <p:txBody>
          <a:bodyPr>
            <a:normAutofit fontScale="90000"/>
          </a:bodyPr>
          <a:lstStyle/>
          <a:p>
            <a:r>
              <a:rPr lang="en-US" dirty="0"/>
              <a:t>Should Certificate Authorities be Implicitly Trusted?</a:t>
            </a:r>
            <a:endParaRPr dirty="0"/>
          </a:p>
        </p:txBody>
      </p:sp>
      <p:sp>
        <p:nvSpPr>
          <p:cNvPr id="349" name="Nation-state-scale attack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Signatures only endorse trust if you trust the signer!</a:t>
            </a:r>
            <a:endParaRPr dirty="0"/>
          </a:p>
        </p:txBody>
      </p:sp>
      <p:sp>
        <p:nvSpPr>
          <p:cNvPr id="350" name="What happens if a CA is compromised, and issues invalid certificates?…"/>
          <p:cNvSpPr txBox="1">
            <a:spLocks noGrp="1"/>
          </p:cNvSpPr>
          <p:nvPr>
            <p:ph type="body" sz="half" idx="1"/>
          </p:nvPr>
        </p:nvSpPr>
        <p:spPr>
          <a:xfrm>
            <a:off x="1206500" y="4248504"/>
            <a:ext cx="12171142" cy="8256012"/>
          </a:xfrm>
          <a:prstGeom prst="rect">
            <a:avLst/>
          </a:prstGeom>
        </p:spPr>
        <p:txBody>
          <a:bodyPr/>
          <a:lstStyle/>
          <a:p>
            <a:r>
              <a:rPr dirty="0"/>
              <a:t>What happens if a CA is compromised, and issues invalid certificates?</a:t>
            </a:r>
          </a:p>
          <a:p>
            <a:r>
              <a:rPr dirty="0"/>
              <a:t>Not good times.</a:t>
            </a:r>
          </a:p>
        </p:txBody>
      </p:sp>
      <p:pic>
        <p:nvPicPr>
          <p:cNvPr id="351" name="Image" descr="Image"/>
          <p:cNvPicPr>
            <a:picLocks noChangeAspect="1"/>
          </p:cNvPicPr>
          <p:nvPr/>
        </p:nvPicPr>
        <p:blipFill>
          <a:blip r:embed="rId3"/>
          <a:stretch>
            <a:fillRect/>
          </a:stretch>
        </p:blipFill>
        <p:spPr>
          <a:xfrm>
            <a:off x="13429808" y="4397233"/>
            <a:ext cx="10108407" cy="9197579"/>
          </a:xfrm>
          <a:prstGeom prst="rect">
            <a:avLst/>
          </a:prstGeom>
          <a:ln w="12700">
            <a:miter lim="400000"/>
          </a:ln>
        </p:spPr>
      </p:pic>
      <p:pic>
        <p:nvPicPr>
          <p:cNvPr id="352" name="Image" descr="Image"/>
          <p:cNvPicPr>
            <a:picLocks noChangeAspect="1"/>
          </p:cNvPicPr>
          <p:nvPr/>
        </p:nvPicPr>
        <p:blipFill>
          <a:blip r:embed="rId4"/>
          <a:stretch>
            <a:fillRect/>
          </a:stretch>
        </p:blipFill>
        <p:spPr>
          <a:xfrm>
            <a:off x="3202734" y="7326170"/>
            <a:ext cx="9679782" cy="3339704"/>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1" animBg="1" advAuto="0"/>
      <p:bldP spid="352" grpId="2" animBg="1" advAuto="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Untrusted Inputs</a:t>
            </a:r>
          </a:p>
        </p:txBody>
      </p:sp>
      <p:sp>
        <p:nvSpPr>
          <p:cNvPr id="3" name="Text Placeholder 2">
            <a:extLst>
              <a:ext uri="{FF2B5EF4-FFF2-40B4-BE49-F238E27FC236}">
                <a16:creationId xmlns:a16="http://schemas.microsoft.com/office/drawing/2014/main" id="{09F4264B-7AC9-0848-992D-D6EAB461B7D6}"/>
              </a:ext>
            </a:extLst>
          </p:cNvPr>
          <p:cNvSpPr>
            <a:spLocks noGrp="1"/>
          </p:cNvSpPr>
          <p:nvPr>
            <p:ph type="body" sz="quarter" idx="21"/>
          </p:nvPr>
        </p:nvSpPr>
        <p:spPr/>
        <p:txBody>
          <a:bodyPr/>
          <a:lstStyle/>
          <a:p>
            <a:r>
              <a:rPr lang="en-US" dirty="0"/>
              <a:t>Restrict inputs to only “valid” or “safe” characters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type="body" idx="1"/>
          </p:nvPr>
        </p:nvSpPr>
        <p:spPr>
          <a:xfrm>
            <a:off x="1206500" y="4248504"/>
            <a:ext cx="11239500" cy="8256012"/>
          </a:xfrm>
        </p:spPr>
        <p:txBody>
          <a:bodyPr/>
          <a:lstStyle/>
          <a:p>
            <a:r>
              <a:rPr lang="en-US" dirty="0"/>
              <a:t>Special characters like &lt;, &gt;, ‘, “ and ` are often involved in exploits involving untrusted inputs</a:t>
            </a:r>
          </a:p>
          <a:p>
            <a:r>
              <a:rPr lang="en-US" dirty="0"/>
              <a:t>Simple fix: Prohibit such inputs using input validation</a:t>
            </a:r>
          </a:p>
        </p:txBody>
      </p:sp>
      <p:pic>
        <p:nvPicPr>
          <p:cNvPr id="2050" name="Picture 2" descr="r/assholedesign - Password special characters restriction">
            <a:extLst>
              <a:ext uri="{FF2B5EF4-FFF2-40B4-BE49-F238E27FC236}">
                <a16:creationId xmlns:a16="http://schemas.microsoft.com/office/drawing/2014/main" id="{A768EFE9-1831-8146-AFF5-D2F2F3DE80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80176" y="4838700"/>
            <a:ext cx="11519624" cy="681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916742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What does it mean for a system to be secure?"/>
          <p:cNvSpPr txBox="1">
            <a:spLocks noGrp="1"/>
          </p:cNvSpPr>
          <p:nvPr>
            <p:ph type="title"/>
          </p:nvPr>
        </p:nvSpPr>
        <p:spPr>
          <a:prstGeom prst="rect">
            <a:avLst/>
          </a:prstGeom>
        </p:spPr>
        <p:txBody>
          <a:bodyPr/>
          <a:lstStyle>
            <a:lvl1pPr defTabSz="2340805">
              <a:defRPr sz="8160" spc="-163"/>
            </a:lvl1pPr>
          </a:lstStyle>
          <a:p>
            <a:r>
              <a:rPr lang="en-US" dirty="0"/>
              <a:t>Security as non-functional requirements</a:t>
            </a:r>
            <a:endParaRPr dirty="0"/>
          </a:p>
        </p:txBody>
      </p:sp>
      <p:sp>
        <p:nvSpPr>
          <p:cNvPr id="134" name="CIA: An overview of security properti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CIA: An overview of security properties</a:t>
            </a:r>
          </a:p>
        </p:txBody>
      </p:sp>
      <p:sp>
        <p:nvSpPr>
          <p:cNvPr id="135" name="Confidentiality: is information disclosed to unauthorized individuals?…"/>
          <p:cNvSpPr txBox="1">
            <a:spLocks noGrp="1"/>
          </p:cNvSpPr>
          <p:nvPr>
            <p:ph type="body" idx="1"/>
          </p:nvPr>
        </p:nvSpPr>
        <p:spPr>
          <a:prstGeom prst="rect">
            <a:avLst/>
          </a:prstGeom>
        </p:spPr>
        <p:txBody>
          <a:bodyPr/>
          <a:lstStyle/>
          <a:p>
            <a:r>
              <a:t>Confidentiality: is information disclosed to unauthorized individuals?</a:t>
            </a:r>
          </a:p>
          <a:p>
            <a:r>
              <a:t>Integrity: is code or data tampered with?</a:t>
            </a:r>
          </a:p>
          <a:p>
            <a:r>
              <a:t>Availability: is the system accessible and usable?</a:t>
            </a: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Untrusted Inputs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type="body" idx="1"/>
          </p:nvPr>
        </p:nvSpPr>
        <p:spPr>
          <a:xfrm>
            <a:off x="1206500" y="4248504"/>
            <a:ext cx="21780500" cy="8256012"/>
          </a:xfrm>
        </p:spPr>
        <p:txBody>
          <a:bodyPr/>
          <a:lstStyle/>
          <a:p>
            <a:r>
              <a:rPr lang="en-US" dirty="0"/>
              <a:t>Sanitize inputs – prevent them from being executable</a:t>
            </a:r>
          </a:p>
          <a:p>
            <a:r>
              <a:rPr lang="en-US" dirty="0"/>
              <a:t>Avoid use of languages or features that can allow for remote code execution, such as:</a:t>
            </a:r>
          </a:p>
          <a:p>
            <a:pPr lvl="1"/>
            <a:r>
              <a:rPr lang="en-US" dirty="0"/>
              <a:t>eval() in JS – executes a string as JS code</a:t>
            </a:r>
          </a:p>
          <a:p>
            <a:pPr lvl="1"/>
            <a:r>
              <a:rPr lang="en-US" dirty="0"/>
              <a:t>Query languages (e.g. SQL, LDAP, language-specific languages like OGNL in java)</a:t>
            </a:r>
          </a:p>
          <a:p>
            <a:pPr lvl="1"/>
            <a:r>
              <a:rPr lang="en-US" dirty="0"/>
              <a:t>Languages that allow code to construct arbitrary pointers or write beyond a valid array index</a:t>
            </a:r>
          </a:p>
          <a:p>
            <a:pPr lvl="1"/>
            <a:endParaRPr lang="en-US" dirty="0"/>
          </a:p>
        </p:txBody>
      </p:sp>
      <p:sp>
        <p:nvSpPr>
          <p:cNvPr id="6" name="Text Placeholder 5">
            <a:extLst>
              <a:ext uri="{FF2B5EF4-FFF2-40B4-BE49-F238E27FC236}">
                <a16:creationId xmlns:a16="http://schemas.microsoft.com/office/drawing/2014/main" id="{19218ED4-AD2E-BB4D-AF2C-9867BC1C1774}"/>
              </a:ext>
            </a:extLst>
          </p:cNvPr>
          <p:cNvSpPr>
            <a:spLocks noGrp="1"/>
          </p:cNvSpPr>
          <p:nvPr>
            <p:ph type="body" sz="quarter" idx="21"/>
          </p:nvPr>
        </p:nvSpPr>
        <p:spPr/>
        <p:txBody>
          <a:bodyPr/>
          <a:lstStyle/>
          <a:p>
            <a:endParaRPr lang="en-US"/>
          </a:p>
        </p:txBody>
      </p:sp>
    </p:spTree>
    <p:extLst>
      <p:ext uri="{BB962C8B-B14F-4D97-AF65-F5344CB8AC3E}">
        <p14:creationId xmlns:p14="http://schemas.microsoft.com/office/powerpoint/2010/main" val="297177248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Software Supply Chain</a:t>
            </a:r>
          </a:p>
        </p:txBody>
      </p:sp>
      <p:sp>
        <p:nvSpPr>
          <p:cNvPr id="6" name="Text Placeholder 5">
            <a:extLst>
              <a:ext uri="{FF2B5EF4-FFF2-40B4-BE49-F238E27FC236}">
                <a16:creationId xmlns:a16="http://schemas.microsoft.com/office/drawing/2014/main" id="{19218ED4-AD2E-BB4D-AF2C-9867BC1C1774}"/>
              </a:ext>
            </a:extLst>
          </p:cNvPr>
          <p:cNvSpPr>
            <a:spLocks noGrp="1"/>
          </p:cNvSpPr>
          <p:nvPr>
            <p:ph type="body" sz="quarter" idx="21"/>
          </p:nvPr>
        </p:nvSpPr>
        <p:spPr/>
        <p:txBody>
          <a:bodyPr/>
          <a:lstStyle/>
          <a:p>
            <a:r>
              <a:rPr lang="en-US" dirty="0"/>
              <a:t>Consider threats at each phase</a:t>
            </a:r>
          </a:p>
        </p:txBody>
      </p:sp>
      <p:sp>
        <p:nvSpPr>
          <p:cNvPr id="7" name="In-house code">
            <a:extLst>
              <a:ext uri="{FF2B5EF4-FFF2-40B4-BE49-F238E27FC236}">
                <a16:creationId xmlns:a16="http://schemas.microsoft.com/office/drawing/2014/main" id="{D1E1B8A0-3925-C448-8330-AC7A6EAEE4D0}"/>
              </a:ext>
            </a:extLst>
          </p:cNvPr>
          <p:cNvSpPr/>
          <p:nvPr/>
        </p:nvSpPr>
        <p:spPr>
          <a:xfrm>
            <a:off x="3302678" y="8422133"/>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In-house code</a:t>
            </a:r>
          </a:p>
        </p:txBody>
      </p:sp>
      <p:sp>
        <p:nvSpPr>
          <p:cNvPr id="8" name="Line">
            <a:extLst>
              <a:ext uri="{FF2B5EF4-FFF2-40B4-BE49-F238E27FC236}">
                <a16:creationId xmlns:a16="http://schemas.microsoft.com/office/drawing/2014/main" id="{254D5A7A-06FC-E94D-8F35-1718B25ACEDE}"/>
              </a:ext>
            </a:extLst>
          </p:cNvPr>
          <p:cNvSpPr/>
          <p:nvPr/>
        </p:nvSpPr>
        <p:spPr>
          <a:xfrm>
            <a:off x="11968736" y="8032566"/>
            <a:ext cx="1729502" cy="1"/>
          </a:xfrm>
          <a:prstGeom prst="line">
            <a:avLst/>
          </a:prstGeom>
          <a:ln w="127000">
            <a:solidFill>
              <a:srgbClr val="000000"/>
            </a:solidFill>
            <a:miter lim="400000"/>
            <a:tailEnd type="triangle"/>
          </a:ln>
        </p:spPr>
        <p:txBody>
          <a:bodyPr lIns="50800" tIns="50800" rIns="50800" bIns="50800" anchor="ctr"/>
          <a:lstStyle/>
          <a:p>
            <a:endParaRPr/>
          </a:p>
        </p:txBody>
      </p:sp>
      <p:sp>
        <p:nvSpPr>
          <p:cNvPr id="9" name="External dependencies">
            <a:extLst>
              <a:ext uri="{FF2B5EF4-FFF2-40B4-BE49-F238E27FC236}">
                <a16:creationId xmlns:a16="http://schemas.microsoft.com/office/drawing/2014/main" id="{477771BA-0037-A54A-B32B-8D506F4C4D90}"/>
              </a:ext>
            </a:extLst>
          </p:cNvPr>
          <p:cNvSpPr/>
          <p:nvPr/>
        </p:nvSpPr>
        <p:spPr>
          <a:xfrm>
            <a:off x="3302678" y="5318445"/>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rPr dirty="0"/>
              <a:t>External dependencies</a:t>
            </a:r>
          </a:p>
        </p:txBody>
      </p:sp>
      <p:sp>
        <p:nvSpPr>
          <p:cNvPr id="10" name="Build process">
            <a:extLst>
              <a:ext uri="{FF2B5EF4-FFF2-40B4-BE49-F238E27FC236}">
                <a16:creationId xmlns:a16="http://schemas.microsoft.com/office/drawing/2014/main" id="{5B4211AD-CD04-C24E-8406-ED7FA2E66A83}"/>
              </a:ext>
            </a:extLst>
          </p:cNvPr>
          <p:cNvSpPr/>
          <p:nvPr/>
        </p:nvSpPr>
        <p:spPr>
          <a:xfrm>
            <a:off x="8762877" y="6873187"/>
            <a:ext cx="3192093"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rPr dirty="0"/>
              <a:t>Build process</a:t>
            </a:r>
          </a:p>
        </p:txBody>
      </p:sp>
      <p:sp>
        <p:nvSpPr>
          <p:cNvPr id="11" name="Operating environment">
            <a:extLst>
              <a:ext uri="{FF2B5EF4-FFF2-40B4-BE49-F238E27FC236}">
                <a16:creationId xmlns:a16="http://schemas.microsoft.com/office/drawing/2014/main" id="{6424DA7B-2403-B346-892B-0E7281781E3D}"/>
              </a:ext>
            </a:extLst>
          </p:cNvPr>
          <p:cNvSpPr/>
          <p:nvPr/>
        </p:nvSpPr>
        <p:spPr>
          <a:xfrm>
            <a:off x="18429834" y="6873187"/>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Operating environment</a:t>
            </a:r>
          </a:p>
        </p:txBody>
      </p:sp>
      <p:sp>
        <p:nvSpPr>
          <p:cNvPr id="12" name="Line">
            <a:extLst>
              <a:ext uri="{FF2B5EF4-FFF2-40B4-BE49-F238E27FC236}">
                <a16:creationId xmlns:a16="http://schemas.microsoft.com/office/drawing/2014/main" id="{1C26C454-DC36-674A-BC0E-C3CD20203DD6}"/>
              </a:ext>
            </a:extLst>
          </p:cNvPr>
          <p:cNvSpPr/>
          <p:nvPr/>
        </p:nvSpPr>
        <p:spPr>
          <a:xfrm>
            <a:off x="6480494" y="6477825"/>
            <a:ext cx="2333444" cy="1381402"/>
          </a:xfrm>
          <a:prstGeom prst="line">
            <a:avLst/>
          </a:prstGeom>
          <a:ln w="127000">
            <a:solidFill>
              <a:srgbClr val="000000"/>
            </a:solidFill>
            <a:miter lim="400000"/>
            <a:tailEnd type="triangle"/>
          </a:ln>
        </p:spPr>
        <p:txBody>
          <a:bodyPr lIns="50800" tIns="50800" rIns="50800" bIns="50800" anchor="ctr"/>
          <a:lstStyle/>
          <a:p>
            <a:endParaRPr/>
          </a:p>
        </p:txBody>
      </p:sp>
      <p:sp>
        <p:nvSpPr>
          <p:cNvPr id="13" name="Line">
            <a:extLst>
              <a:ext uri="{FF2B5EF4-FFF2-40B4-BE49-F238E27FC236}">
                <a16:creationId xmlns:a16="http://schemas.microsoft.com/office/drawing/2014/main" id="{E5F109F0-90DE-044D-A85C-F52BE94CDFCD}"/>
              </a:ext>
            </a:extLst>
          </p:cNvPr>
          <p:cNvSpPr/>
          <p:nvPr/>
        </p:nvSpPr>
        <p:spPr>
          <a:xfrm>
            <a:off x="16711004" y="8032566"/>
            <a:ext cx="1729502" cy="1"/>
          </a:xfrm>
          <a:prstGeom prst="line">
            <a:avLst/>
          </a:prstGeom>
          <a:ln w="127000">
            <a:solidFill>
              <a:srgbClr val="000000"/>
            </a:solidFill>
            <a:miter lim="400000"/>
            <a:tailEnd type="triangle"/>
          </a:ln>
        </p:spPr>
        <p:txBody>
          <a:bodyPr lIns="50800" tIns="50800" rIns="50800" bIns="50800" anchor="ctr"/>
          <a:lstStyle/>
          <a:p>
            <a:endParaRPr/>
          </a:p>
        </p:txBody>
      </p:sp>
      <p:sp>
        <p:nvSpPr>
          <p:cNvPr id="14" name="Distribution process (including updates)">
            <a:extLst>
              <a:ext uri="{FF2B5EF4-FFF2-40B4-BE49-F238E27FC236}">
                <a16:creationId xmlns:a16="http://schemas.microsoft.com/office/drawing/2014/main" id="{9C85A987-13DA-4644-955F-64725AF0DDF4}"/>
              </a:ext>
            </a:extLst>
          </p:cNvPr>
          <p:cNvSpPr/>
          <p:nvPr/>
        </p:nvSpPr>
        <p:spPr>
          <a:xfrm>
            <a:off x="13659856" y="6885887"/>
            <a:ext cx="3192093"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Distribution process (including updates)</a:t>
            </a:r>
          </a:p>
        </p:txBody>
      </p:sp>
      <p:sp>
        <p:nvSpPr>
          <p:cNvPr id="15" name="Line">
            <a:extLst>
              <a:ext uri="{FF2B5EF4-FFF2-40B4-BE49-F238E27FC236}">
                <a16:creationId xmlns:a16="http://schemas.microsoft.com/office/drawing/2014/main" id="{23464F13-DF10-5C4F-871B-E25B8E58262D}"/>
              </a:ext>
            </a:extLst>
          </p:cNvPr>
          <p:cNvSpPr/>
          <p:nvPr/>
        </p:nvSpPr>
        <p:spPr>
          <a:xfrm flipV="1">
            <a:off x="6549938" y="7934945"/>
            <a:ext cx="2199501" cy="1575422"/>
          </a:xfrm>
          <a:prstGeom prst="line">
            <a:avLst/>
          </a:prstGeom>
          <a:ln w="127000">
            <a:solidFill>
              <a:srgbClr val="000000"/>
            </a:solidFill>
            <a:miter lim="400000"/>
            <a:tailEnd type="triangle"/>
          </a:ln>
        </p:spPr>
        <p:txBody>
          <a:bodyPr lIns="50800" tIns="50800" rIns="50800" bIns="50800" anchor="ctr"/>
          <a:lstStyle/>
          <a:p>
            <a:endParaRPr/>
          </a:p>
        </p:txBody>
      </p:sp>
    </p:spTree>
    <p:extLst>
      <p:ext uri="{BB962C8B-B14F-4D97-AF65-F5344CB8AC3E}">
        <p14:creationId xmlns:p14="http://schemas.microsoft.com/office/powerpoint/2010/main" val="1313669991"/>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Software Supply Chain</a:t>
            </a:r>
          </a:p>
        </p:txBody>
      </p:sp>
      <p:sp>
        <p:nvSpPr>
          <p:cNvPr id="6" name="Text Placeholder 5">
            <a:extLst>
              <a:ext uri="{FF2B5EF4-FFF2-40B4-BE49-F238E27FC236}">
                <a16:creationId xmlns:a16="http://schemas.microsoft.com/office/drawing/2014/main" id="{19218ED4-AD2E-BB4D-AF2C-9867BC1C1774}"/>
              </a:ext>
            </a:extLst>
          </p:cNvPr>
          <p:cNvSpPr>
            <a:spLocks noGrp="1"/>
          </p:cNvSpPr>
          <p:nvPr>
            <p:ph type="body" sz="quarter" idx="21"/>
          </p:nvPr>
        </p:nvSpPr>
        <p:spPr/>
        <p:txBody>
          <a:bodyPr/>
          <a:lstStyle/>
          <a:p>
            <a:r>
              <a:rPr lang="en-US" dirty="0"/>
              <a:t>Process-based solutions for process-based problems</a:t>
            </a:r>
          </a:p>
        </p:txBody>
      </p:sp>
      <p:sp>
        <p:nvSpPr>
          <p:cNvPr id="3" name="Text Placeholder 2">
            <a:extLst>
              <a:ext uri="{FF2B5EF4-FFF2-40B4-BE49-F238E27FC236}">
                <a16:creationId xmlns:a16="http://schemas.microsoft.com/office/drawing/2014/main" id="{B7B5497D-6087-DB49-8031-3C71B1856A1B}"/>
              </a:ext>
            </a:extLst>
          </p:cNvPr>
          <p:cNvSpPr>
            <a:spLocks noGrp="1"/>
          </p:cNvSpPr>
          <p:nvPr>
            <p:ph type="body" idx="1"/>
          </p:nvPr>
        </p:nvSpPr>
        <p:spPr>
          <a:xfrm>
            <a:off x="1206500" y="4248504"/>
            <a:ext cx="21971000" cy="9010296"/>
          </a:xfrm>
        </p:spPr>
        <p:txBody>
          <a:bodyPr>
            <a:normAutofit fontScale="92500" lnSpcReduction="10000"/>
          </a:bodyPr>
          <a:lstStyle/>
          <a:p>
            <a:pPr>
              <a:spcBef>
                <a:spcPts val="2000"/>
              </a:spcBef>
            </a:pPr>
            <a:r>
              <a:rPr lang="en-US" dirty="0"/>
              <a:t>External dependencies</a:t>
            </a:r>
          </a:p>
          <a:p>
            <a:pPr lvl="1">
              <a:spcBef>
                <a:spcPts val="2000"/>
              </a:spcBef>
            </a:pPr>
            <a:r>
              <a:rPr lang="en-US" dirty="0"/>
              <a:t>Audit all dependencies and their updates before applying them</a:t>
            </a:r>
          </a:p>
          <a:p>
            <a:pPr>
              <a:spcBef>
                <a:spcPts val="2000"/>
              </a:spcBef>
            </a:pPr>
            <a:r>
              <a:rPr lang="en-US" dirty="0"/>
              <a:t>In-house code</a:t>
            </a:r>
          </a:p>
          <a:p>
            <a:pPr lvl="1">
              <a:spcBef>
                <a:spcPts val="2000"/>
              </a:spcBef>
            </a:pPr>
            <a:r>
              <a:rPr lang="en-US" dirty="0"/>
              <a:t>Require developers to sign code before committing, require 2FA for signing keys, rotate signing keys regularly</a:t>
            </a:r>
          </a:p>
          <a:p>
            <a:pPr>
              <a:spcBef>
                <a:spcPts val="2000"/>
              </a:spcBef>
            </a:pPr>
            <a:r>
              <a:rPr lang="en-US" dirty="0"/>
              <a:t>Build process</a:t>
            </a:r>
          </a:p>
          <a:p>
            <a:pPr lvl="1">
              <a:spcBef>
                <a:spcPts val="2000"/>
              </a:spcBef>
            </a:pPr>
            <a:r>
              <a:rPr lang="en-US" dirty="0"/>
              <a:t>Audit build software, use trusted compilers and build chains</a:t>
            </a:r>
          </a:p>
          <a:p>
            <a:pPr>
              <a:spcBef>
                <a:spcPts val="2000"/>
              </a:spcBef>
            </a:pPr>
            <a:r>
              <a:rPr lang="en-US" dirty="0"/>
              <a:t>Distribution process</a:t>
            </a:r>
          </a:p>
          <a:p>
            <a:pPr lvl="1">
              <a:spcBef>
                <a:spcPts val="2000"/>
              </a:spcBef>
            </a:pPr>
            <a:r>
              <a:rPr lang="en-US" dirty="0"/>
              <a:t>Sign all packages, protect signing keys</a:t>
            </a:r>
          </a:p>
          <a:p>
            <a:pPr>
              <a:spcBef>
                <a:spcPts val="2000"/>
              </a:spcBef>
            </a:pPr>
            <a:r>
              <a:rPr lang="en-US" dirty="0"/>
              <a:t>Operating environment</a:t>
            </a:r>
          </a:p>
          <a:p>
            <a:pPr lvl="1">
              <a:spcBef>
                <a:spcPts val="2000"/>
              </a:spcBef>
            </a:pPr>
            <a:r>
              <a:rPr lang="en-US" dirty="0"/>
              <a:t>Isolate applications in containers or VMs</a:t>
            </a:r>
          </a:p>
        </p:txBody>
      </p:sp>
    </p:spTree>
    <p:extLst>
      <p:ext uri="{BB962C8B-B14F-4D97-AF65-F5344CB8AC3E}">
        <p14:creationId xmlns:p14="http://schemas.microsoft.com/office/powerpoint/2010/main" val="5265980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69A870-5309-3545-B5D1-E4E7070516D9}"/>
              </a:ext>
            </a:extLst>
          </p:cNvPr>
          <p:cNvPicPr>
            <a:picLocks noChangeAspect="1"/>
          </p:cNvPicPr>
          <p:nvPr/>
        </p:nvPicPr>
        <p:blipFill>
          <a:blip r:embed="rId3"/>
          <a:stretch>
            <a:fillRect/>
          </a:stretch>
        </p:blipFill>
        <p:spPr>
          <a:xfrm>
            <a:off x="5219700" y="8870950"/>
            <a:ext cx="13271500" cy="3290900"/>
          </a:xfrm>
          <a:prstGeom prst="rect">
            <a:avLst/>
          </a:prstGeom>
        </p:spPr>
      </p:pic>
      <p:sp>
        <p:nvSpPr>
          <p:cNvPr id="2" name="Title 1">
            <a:extLst>
              <a:ext uri="{FF2B5EF4-FFF2-40B4-BE49-F238E27FC236}">
                <a16:creationId xmlns:a16="http://schemas.microsoft.com/office/drawing/2014/main" id="{43DA4458-24F6-F446-96F3-4DF95030A4AD}"/>
              </a:ext>
            </a:extLst>
          </p:cNvPr>
          <p:cNvSpPr>
            <a:spLocks noGrp="1"/>
          </p:cNvSpPr>
          <p:nvPr>
            <p:ph type="title"/>
          </p:nvPr>
        </p:nvSpPr>
        <p:spPr/>
        <p:txBody>
          <a:bodyPr/>
          <a:lstStyle/>
          <a:p>
            <a:r>
              <a:rPr lang="en-US" dirty="0"/>
              <a:t>Weak Links in Software Supply Chain</a:t>
            </a:r>
          </a:p>
        </p:txBody>
      </p:sp>
      <p:sp>
        <p:nvSpPr>
          <p:cNvPr id="3" name="Text Placeholder 2">
            <a:extLst>
              <a:ext uri="{FF2B5EF4-FFF2-40B4-BE49-F238E27FC236}">
                <a16:creationId xmlns:a16="http://schemas.microsoft.com/office/drawing/2014/main" id="{87546231-7BB0-EF49-A126-8BA09ED06098}"/>
              </a:ext>
            </a:extLst>
          </p:cNvPr>
          <p:cNvSpPr>
            <a:spLocks noGrp="1"/>
          </p:cNvSpPr>
          <p:nvPr>
            <p:ph type="body" sz="quarter" idx="21"/>
          </p:nvPr>
        </p:nvSpPr>
        <p:spPr/>
        <p:txBody>
          <a:bodyPr/>
          <a:lstStyle/>
          <a:p>
            <a:r>
              <a:rPr lang="en-US" dirty="0"/>
              <a:t>2021 NCSU/Microsoft Study</a:t>
            </a:r>
          </a:p>
        </p:txBody>
      </p:sp>
      <p:sp>
        <p:nvSpPr>
          <p:cNvPr id="4" name="Text Placeholder 3">
            <a:extLst>
              <a:ext uri="{FF2B5EF4-FFF2-40B4-BE49-F238E27FC236}">
                <a16:creationId xmlns:a16="http://schemas.microsoft.com/office/drawing/2014/main" id="{99AB75F7-3C56-454D-A9C5-791FE839064A}"/>
              </a:ext>
            </a:extLst>
          </p:cNvPr>
          <p:cNvSpPr>
            <a:spLocks noGrp="1"/>
          </p:cNvSpPr>
          <p:nvPr>
            <p:ph type="body" idx="1"/>
          </p:nvPr>
        </p:nvSpPr>
        <p:spPr/>
        <p:txBody>
          <a:bodyPr/>
          <a:lstStyle/>
          <a:p>
            <a:r>
              <a:rPr lang="en-US" dirty="0"/>
              <a:t>8,498 NPM packages are maintained by at least one maintainer whose email address is inactive and could be purchased</a:t>
            </a:r>
          </a:p>
          <a:p>
            <a:r>
              <a:rPr lang="en-US" dirty="0"/>
              <a:t>33,249 NPM packages include installation scripts that can be exploited to run arbitrary code on developers’ machines at installation-time</a:t>
            </a:r>
          </a:p>
          <a:p>
            <a:r>
              <a:rPr lang="en-US" dirty="0"/>
              <a:t>5,645 NPM packages are not actively maintained</a:t>
            </a:r>
          </a:p>
          <a:p>
            <a:endParaRPr lang="en-US" dirty="0"/>
          </a:p>
        </p:txBody>
      </p:sp>
      <p:sp>
        <p:nvSpPr>
          <p:cNvPr id="6" name="TextBox 5">
            <a:extLst>
              <a:ext uri="{FF2B5EF4-FFF2-40B4-BE49-F238E27FC236}">
                <a16:creationId xmlns:a16="http://schemas.microsoft.com/office/drawing/2014/main" id="{4976423B-E78F-124B-8556-A26CC43B69A1}"/>
              </a:ext>
            </a:extLst>
          </p:cNvPr>
          <p:cNvSpPr txBox="1"/>
          <p:nvPr/>
        </p:nvSpPr>
        <p:spPr>
          <a:xfrm>
            <a:off x="5613400" y="11961168"/>
            <a:ext cx="12192000"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t>“What are Weak Links in the </a:t>
            </a:r>
            <a:r>
              <a:rPr lang="en-US" dirty="0" err="1"/>
              <a:t>npm</a:t>
            </a:r>
            <a:r>
              <a:rPr lang="en-US" dirty="0"/>
              <a:t> Supply Chain?” By: Nusrat </a:t>
            </a:r>
            <a:r>
              <a:rPr lang="en-US" dirty="0" err="1"/>
              <a:t>Zahan</a:t>
            </a:r>
            <a:r>
              <a:rPr lang="en-US" dirty="0"/>
              <a:t>, Thomas Zimmermann, Patrice </a:t>
            </a:r>
            <a:r>
              <a:rPr lang="en-US" dirty="0" err="1"/>
              <a:t>Godefroid</a:t>
            </a:r>
            <a:r>
              <a:rPr lang="en-US" dirty="0"/>
              <a:t>, Brendan Murphy, Chandra </a:t>
            </a:r>
            <a:r>
              <a:rPr lang="en-US" dirty="0" err="1"/>
              <a:t>Maddila</a:t>
            </a:r>
            <a:r>
              <a:rPr lang="en-US" dirty="0"/>
              <a:t>, Laurie Williams </a:t>
            </a:r>
            <a:r>
              <a:rPr lang="en-US" dirty="0">
                <a:hlinkClick r:id="rId4"/>
              </a:rPr>
              <a:t>https://arxiv.org/abs/2112.10165</a:t>
            </a:r>
            <a:r>
              <a:rPr lang="en-US" dirty="0"/>
              <a:t> </a:t>
            </a:r>
          </a:p>
        </p:txBody>
      </p:sp>
    </p:spTree>
    <p:extLst>
      <p:ext uri="{BB962C8B-B14F-4D97-AF65-F5344CB8AC3E}">
        <p14:creationId xmlns:p14="http://schemas.microsoft.com/office/powerpoint/2010/main" val="3212291515"/>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Costs &amp; Benefits"/>
          <p:cNvSpPr txBox="1">
            <a:spLocks noGrp="1"/>
          </p:cNvSpPr>
          <p:nvPr>
            <p:ph type="title"/>
          </p:nvPr>
        </p:nvSpPr>
        <p:spPr>
          <a:prstGeom prst="rect">
            <a:avLst/>
          </a:prstGeom>
        </p:spPr>
        <p:txBody>
          <a:bodyPr>
            <a:normAutofit fontScale="90000"/>
          </a:bodyPr>
          <a:lstStyle/>
          <a:p>
            <a:r>
              <a:rPr lang="en-US" dirty="0"/>
              <a:t>Part 4: Which threats to protect against, at what cost?</a:t>
            </a:r>
            <a:endParaRPr dirty="0"/>
          </a:p>
        </p:txBody>
      </p:sp>
      <p:sp>
        <p:nvSpPr>
          <p:cNvPr id="363" name="We can ensure our code is not tampered with by running all of it on our own machines (remove logic from frontend)…"/>
          <p:cNvSpPr txBox="1">
            <a:spLocks noGrp="1"/>
          </p:cNvSpPr>
          <p:nvPr>
            <p:ph type="body" idx="1"/>
          </p:nvPr>
        </p:nvSpPr>
        <p:spPr>
          <a:prstGeom prst="rect">
            <a:avLst/>
          </a:prstGeom>
        </p:spPr>
        <p:txBody>
          <a:bodyPr/>
          <a:lstStyle/>
          <a:p>
            <a:pPr marL="524255" indent="-524255" defTabSz="2096971">
              <a:spcBef>
                <a:spcPts val="3800"/>
              </a:spcBef>
              <a:defRPr sz="4128"/>
            </a:pPr>
            <a:r>
              <a:rPr lang="en-US" dirty="0"/>
              <a:t>Performance:</a:t>
            </a:r>
          </a:p>
          <a:p>
            <a:pPr marL="1133855" lvl="1" indent="-524255" defTabSz="2096971">
              <a:spcBef>
                <a:spcPts val="3800"/>
              </a:spcBef>
              <a:defRPr sz="4128"/>
            </a:pPr>
            <a:r>
              <a:rPr lang="en-US" dirty="0"/>
              <a:t>Encryption is not free</a:t>
            </a:r>
          </a:p>
          <a:p>
            <a:pPr marL="1133855" lvl="1" indent="-524255" defTabSz="2096971">
              <a:spcBef>
                <a:spcPts val="3800"/>
              </a:spcBef>
              <a:defRPr sz="4128"/>
            </a:pPr>
            <a:r>
              <a:rPr lang="en-US" dirty="0"/>
              <a:t>Preventing buffer overruns is not free </a:t>
            </a:r>
          </a:p>
          <a:p>
            <a:pPr marL="1743455" lvl="2" indent="-524255" defTabSz="2096971">
              <a:spcBef>
                <a:spcPts val="3800"/>
              </a:spcBef>
              <a:defRPr sz="4128"/>
            </a:pPr>
            <a:r>
              <a:rPr lang="en-US" dirty="0"/>
              <a:t>“Safe” languages like TS are usually (but not always) slower than optimized C.</a:t>
            </a:r>
          </a:p>
          <a:p>
            <a:pPr marL="524255" indent="-524255" defTabSz="2096971">
              <a:spcBef>
                <a:spcPts val="3800"/>
              </a:spcBef>
              <a:defRPr sz="4128"/>
            </a:pPr>
            <a:r>
              <a:rPr lang="en-US" dirty="0"/>
              <a:t>Expertise:</a:t>
            </a:r>
          </a:p>
          <a:p>
            <a:pPr marL="1133855" lvl="1" indent="-524255" defTabSz="2096971">
              <a:spcBef>
                <a:spcPts val="3800"/>
              </a:spcBef>
              <a:defRPr sz="4128"/>
            </a:pPr>
            <a:r>
              <a:rPr lang="en-US" dirty="0"/>
              <a:t>It is easy to try to implement these measures, it is hard to get them right</a:t>
            </a:r>
          </a:p>
          <a:p>
            <a:pPr marL="524255" indent="-524255" defTabSz="2096971">
              <a:spcBef>
                <a:spcPts val="3800"/>
              </a:spcBef>
              <a:defRPr sz="4128"/>
            </a:pPr>
            <a:r>
              <a:rPr lang="en-US" dirty="0"/>
              <a:t>Financial:</a:t>
            </a:r>
          </a:p>
          <a:p>
            <a:pPr marL="1133855" lvl="1" indent="-524255" defTabSz="2096971">
              <a:spcBef>
                <a:spcPts val="3800"/>
              </a:spcBef>
              <a:defRPr sz="4128"/>
            </a:pPr>
            <a:r>
              <a:rPr lang="en-US" dirty="0"/>
              <a:t>Implementing these measures takes time and resources</a:t>
            </a:r>
            <a:endParaRPr dirty="0"/>
          </a:p>
        </p:txBody>
      </p:sp>
      <p:sp>
        <p:nvSpPr>
          <p:cNvPr id="3" name="Text Placeholder 2">
            <a:extLst>
              <a:ext uri="{FF2B5EF4-FFF2-40B4-BE49-F238E27FC236}">
                <a16:creationId xmlns:a16="http://schemas.microsoft.com/office/drawing/2014/main" id="{7B3C4747-B4B3-D34E-9A6A-13429001284C}"/>
              </a:ext>
            </a:extLst>
          </p:cNvPr>
          <p:cNvSpPr>
            <a:spLocks noGrp="1"/>
          </p:cNvSpPr>
          <p:nvPr>
            <p:ph type="body" sz="quarter" idx="21"/>
          </p:nvPr>
        </p:nvSpPr>
        <p:spPr/>
        <p:txBody>
          <a:bodyPr/>
          <a:lstStyle/>
          <a:p>
            <a:r>
              <a:rPr lang="en-US" dirty="0"/>
              <a:t>Consider various costs:</a:t>
            </a:r>
          </a:p>
        </p:txBody>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OWASP Top Security Risks"/>
          <p:cNvSpPr txBox="1">
            <a:spLocks noGrp="1"/>
          </p:cNvSpPr>
          <p:nvPr>
            <p:ph type="title"/>
          </p:nvPr>
        </p:nvSpPr>
        <p:spPr>
          <a:prstGeom prst="rect">
            <a:avLst/>
          </a:prstGeom>
        </p:spPr>
        <p:txBody>
          <a:bodyPr/>
          <a:lstStyle/>
          <a:p>
            <a:r>
              <a:t>OWASP Top Security Risks</a:t>
            </a:r>
          </a:p>
        </p:txBody>
      </p:sp>
      <p:sp>
        <p:nvSpPr>
          <p:cNvPr id="217" name="All 10: https://owasp.org/www-project-top-te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All 10: </a:t>
            </a:r>
            <a:r>
              <a:rPr u="sng" dirty="0">
                <a:hlinkClick r:id="rId3"/>
              </a:rPr>
              <a:t>https://owasp.org/www-project-top-ten/</a:t>
            </a:r>
          </a:p>
        </p:txBody>
      </p:sp>
      <p:sp>
        <p:nvSpPr>
          <p:cNvPr id="218" name="Code injection (various forms - SQL/command line/XSS/XML/deserialization)…"/>
          <p:cNvSpPr txBox="1">
            <a:spLocks noGrp="1"/>
          </p:cNvSpPr>
          <p:nvPr>
            <p:ph type="body" idx="1"/>
          </p:nvPr>
        </p:nvSpPr>
        <p:spPr>
          <a:prstGeom prst="rect">
            <a:avLst/>
          </a:prstGeom>
        </p:spPr>
        <p:txBody>
          <a:bodyPr/>
          <a:lstStyle/>
          <a:p>
            <a:r>
              <a:rPr lang="en-US" dirty="0"/>
              <a:t>Broken authentication + access control</a:t>
            </a:r>
          </a:p>
          <a:p>
            <a:r>
              <a:rPr lang="en-US" dirty="0"/>
              <a:t>Cryptographic failures</a:t>
            </a:r>
          </a:p>
          <a:p>
            <a:r>
              <a:rPr dirty="0"/>
              <a:t>Code injection (various forms - SQL/command line/XSS/XML/deserialization)</a:t>
            </a:r>
          </a:p>
          <a:p>
            <a:r>
              <a:rPr dirty="0"/>
              <a:t>Weakly protected sensitive data</a:t>
            </a:r>
          </a:p>
          <a:p>
            <a:r>
              <a:rPr dirty="0"/>
              <a:t>Using components with known vulnerabilities</a:t>
            </a: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normAutofit fontScale="90000"/>
          </a:bodyPr>
          <a:lstStyle/>
          <a:p>
            <a:r>
              <a:rPr lang="en-US" dirty="0"/>
              <a:t>Mitigations for </a:t>
            </a:r>
            <a:r>
              <a:rPr dirty="0"/>
              <a:t>Broken Authentication + Access Control</a:t>
            </a:r>
          </a:p>
        </p:txBody>
      </p:sp>
      <p:sp>
        <p:nvSpPr>
          <p:cNvPr id="222" name="Implement multi-factor authentication…"/>
          <p:cNvSpPr txBox="1">
            <a:spLocks noGrp="1"/>
          </p:cNvSpPr>
          <p:nvPr>
            <p:ph type="body" sz="half" idx="1"/>
          </p:nvPr>
        </p:nvSpPr>
        <p:spPr>
          <a:xfrm>
            <a:off x="1206500" y="4248504"/>
            <a:ext cx="14687199" cy="8256012"/>
          </a:xfrm>
          <a:prstGeom prst="rect">
            <a:avLst/>
          </a:prstGeom>
        </p:spPr>
        <p:txBody>
          <a:bodyPr/>
          <a:lstStyle/>
          <a:p>
            <a:r>
              <a:rPr dirty="0"/>
              <a:t>Implement multi-factor authentication</a:t>
            </a:r>
          </a:p>
          <a:p>
            <a:r>
              <a:rPr dirty="0"/>
              <a:t>Implement weak-password checks</a:t>
            </a:r>
          </a:p>
          <a:p>
            <a:r>
              <a:rPr dirty="0"/>
              <a:t>Apply per-record access control</a:t>
            </a:r>
          </a:p>
          <a:p>
            <a:r>
              <a:rPr dirty="0"/>
              <a:t>Harden account creation, password reset pathways</a:t>
            </a:r>
          </a:p>
        </p:txBody>
      </p:sp>
      <p:pic>
        <p:nvPicPr>
          <p:cNvPr id="223" name="Image" descr="Image"/>
          <p:cNvPicPr>
            <a:picLocks noChangeAspect="1"/>
          </p:cNvPicPr>
          <p:nvPr/>
        </p:nvPicPr>
        <p:blipFill>
          <a:blip r:embed="rId3"/>
          <a:stretch>
            <a:fillRect/>
          </a:stretch>
        </p:blipFill>
        <p:spPr>
          <a:xfrm>
            <a:off x="15706294" y="6392847"/>
            <a:ext cx="8458201" cy="6007101"/>
          </a:xfrm>
          <a:prstGeom prst="rect">
            <a:avLst/>
          </a:prstGeom>
          <a:ln w="12700">
            <a:miter lim="400000"/>
          </a:ln>
        </p:spPr>
      </p:pic>
      <p:sp>
        <p:nvSpPr>
          <p:cNvPr id="224" name="https://auth0.com"/>
          <p:cNvSpPr txBox="1"/>
          <p:nvPr/>
        </p:nvSpPr>
        <p:spPr>
          <a:xfrm>
            <a:off x="18661329" y="12165638"/>
            <a:ext cx="2548129"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4"/>
              </a:defRPr>
            </a:lvl1pPr>
          </a:lstStyle>
          <a:p>
            <a:pPr>
              <a:defRPr u="none"/>
            </a:pPr>
            <a:r>
              <a:rPr u="sng">
                <a:hlinkClick r:id="rId5"/>
              </a:rPr>
              <a:t>https://auth0.com</a:t>
            </a:r>
          </a:p>
        </p:txBody>
      </p:sp>
      <p:sp>
        <p:nvSpPr>
          <p:cNvPr id="225" name="Auth0"/>
          <p:cNvSpPr txBox="1"/>
          <p:nvPr/>
        </p:nvSpPr>
        <p:spPr>
          <a:xfrm>
            <a:off x="19154731" y="6215207"/>
            <a:ext cx="1561326" cy="7214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4100" b="1">
                <a:solidFill>
                  <a:srgbClr val="000000"/>
                </a:solidFill>
              </a:defRPr>
            </a:lvl1pPr>
          </a:lstStyle>
          <a:p>
            <a:r>
              <a:rPr dirty="0"/>
              <a:t>Auth0</a:t>
            </a:r>
          </a:p>
        </p:txBody>
      </p:sp>
      <p:sp>
        <p:nvSpPr>
          <p:cNvPr id="3" name="Text Placeholder 2">
            <a:extLst>
              <a:ext uri="{FF2B5EF4-FFF2-40B4-BE49-F238E27FC236}">
                <a16:creationId xmlns:a16="http://schemas.microsoft.com/office/drawing/2014/main" id="{1628F990-70DB-0743-9596-9F8F08110462}"/>
              </a:ext>
            </a:extLst>
          </p:cNvPr>
          <p:cNvSpPr>
            <a:spLocks noGrp="1"/>
          </p:cNvSpPr>
          <p:nvPr>
            <p:ph type="body" sz="quarter" idx="21"/>
          </p:nvPr>
        </p:nvSpPr>
        <p:spPr/>
        <p:txBody>
          <a:bodyPr/>
          <a:lstStyle/>
          <a:p>
            <a:r>
              <a:rPr lang="en-US" dirty="0"/>
              <a:t>OWASP #1</a:t>
            </a:r>
          </a:p>
        </p:txBody>
      </p:sp>
      <p:sp>
        <p:nvSpPr>
          <p:cNvPr id="2" name="Rectangle 1">
            <a:extLst>
              <a:ext uri="{FF2B5EF4-FFF2-40B4-BE49-F238E27FC236}">
                <a16:creationId xmlns:a16="http://schemas.microsoft.com/office/drawing/2014/main" id="{27FE3035-36E3-4BE2-A551-023EA1A8AFDB}"/>
              </a:ext>
            </a:extLst>
          </p:cNvPr>
          <p:cNvSpPr/>
          <p:nvPr/>
        </p:nvSpPr>
        <p:spPr>
          <a:xfrm>
            <a:off x="5436057" y="9665800"/>
            <a:ext cx="7315200" cy="2595582"/>
          </a:xfrm>
          <a:prstGeom prst="rect">
            <a:avLst/>
          </a:prstGeom>
          <a:solidFill>
            <a:schemeClr val="accent3">
              <a:lumMod val="60000"/>
              <a:lumOff val="4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5400" b="0" i="0" u="none" strike="noStrike" cap="none" spc="0" normalizeH="0" baseline="0" dirty="0">
                <a:ln>
                  <a:noFill/>
                </a:ln>
                <a:solidFill>
                  <a:srgbClr val="002060"/>
                </a:solidFill>
                <a:effectLst/>
                <a:uFillTx/>
                <a:latin typeface="Helvetica Neue Medium"/>
                <a:ea typeface="Helvetica Neue Medium"/>
                <a:cs typeface="Helvetica Neue Medium"/>
                <a:sym typeface="Helvetica Neue Medium"/>
              </a:rPr>
              <a:t>Don’t do this at home!</a:t>
            </a:r>
          </a:p>
          <a:p>
            <a:pPr marL="0" marR="0" indent="0" algn="ctr" defTabSz="825500" rtl="0" fontAlgn="auto" latinLnBrk="0" hangingPunct="0">
              <a:lnSpc>
                <a:spcPct val="100000"/>
              </a:lnSpc>
              <a:spcBef>
                <a:spcPts val="0"/>
              </a:spcBef>
              <a:spcAft>
                <a:spcPts val="0"/>
              </a:spcAft>
              <a:buClrTx/>
              <a:buSzTx/>
              <a:buFontTx/>
              <a:buNone/>
              <a:tabLst/>
            </a:pPr>
            <a:r>
              <a:rPr lang="en-US" sz="5400" dirty="0">
                <a:solidFill>
                  <a:srgbClr val="002060"/>
                </a:solidFill>
                <a:latin typeface="Helvetica Neue Medium"/>
                <a:ea typeface="Helvetica Neue Medium"/>
                <a:cs typeface="Helvetica Neue Medium"/>
                <a:sym typeface="Helvetica Neue Medium"/>
              </a:rPr>
              <a:t>Use a trusted component instead</a:t>
            </a:r>
            <a:endParaRPr kumimoji="0" lang="en-US" sz="5400" b="0" i="0" u="none" strike="noStrike" cap="none" spc="0" normalizeH="0" baseline="0" dirty="0">
              <a:ln>
                <a:noFill/>
              </a:ln>
              <a:solidFill>
                <a:srgbClr val="002060"/>
              </a:solidFill>
              <a:effectLst/>
              <a:uFillTx/>
              <a:latin typeface="Helvetica Neue Medium"/>
              <a:ea typeface="Helvetica Neue Medium"/>
              <a:cs typeface="Helvetica Neue Medium"/>
              <a:sym typeface="Helvetica Neue Medium"/>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3"/>
                                        </p:tgtEl>
                                        <p:attrNameLst>
                                          <p:attrName>style.visibility</p:attrName>
                                        </p:attrNameLst>
                                      </p:cBhvr>
                                      <p:to>
                                        <p:strVal val="visible"/>
                                      </p:to>
                                    </p:set>
                                    <p:animEffect transition="in" filter="fade">
                                      <p:cBhvr>
                                        <p:cTn id="12" dur="500"/>
                                        <p:tgtEl>
                                          <p:spTgt spid="2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descr="Image">
            <a:extLst>
              <a:ext uri="{FF2B5EF4-FFF2-40B4-BE49-F238E27FC236}">
                <a16:creationId xmlns:a16="http://schemas.microsoft.com/office/drawing/2014/main" id="{5AD61478-9A4A-2B48-92FC-9E1C3075FEA7}"/>
              </a:ext>
            </a:extLst>
          </p:cNvPr>
          <p:cNvPicPr>
            <a:picLocks noChangeAspect="1"/>
          </p:cNvPicPr>
          <p:nvPr/>
        </p:nvPicPr>
        <p:blipFill>
          <a:blip r:embed="rId3"/>
          <a:stretch>
            <a:fillRect/>
          </a:stretch>
        </p:blipFill>
        <p:spPr>
          <a:xfrm>
            <a:off x="13363737" y="3542493"/>
            <a:ext cx="11223463" cy="6870580"/>
          </a:xfrm>
          <a:prstGeom prst="rect">
            <a:avLst/>
          </a:prstGeom>
          <a:ln w="12700">
            <a:miter lim="400000"/>
          </a:ln>
        </p:spPr>
      </p:pic>
      <p:sp>
        <p:nvSpPr>
          <p:cNvPr id="220" name="Broken Authentication + Access Control"/>
          <p:cNvSpPr txBox="1">
            <a:spLocks noGrp="1"/>
          </p:cNvSpPr>
          <p:nvPr>
            <p:ph type="title"/>
          </p:nvPr>
        </p:nvSpPr>
        <p:spPr>
          <a:prstGeom prst="rect">
            <a:avLst/>
          </a:prstGeom>
        </p:spPr>
        <p:txBody>
          <a:bodyPr/>
          <a:lstStyle/>
          <a:p>
            <a:r>
              <a:rPr lang="en-US" dirty="0"/>
              <a:t>Cryptographic Failures</a:t>
            </a:r>
            <a:endParaRPr dirty="0"/>
          </a:p>
        </p:txBody>
      </p:sp>
      <p:sp>
        <p:nvSpPr>
          <p:cNvPr id="222" name="Implement multi-factor authentication…"/>
          <p:cNvSpPr txBox="1">
            <a:spLocks noGrp="1"/>
          </p:cNvSpPr>
          <p:nvPr>
            <p:ph type="body" sz="half" idx="1"/>
          </p:nvPr>
        </p:nvSpPr>
        <p:spPr>
          <a:xfrm>
            <a:off x="1206500" y="4248504"/>
            <a:ext cx="12738100" cy="8256012"/>
          </a:xfrm>
          <a:prstGeom prst="rect">
            <a:avLst/>
          </a:prstGeom>
        </p:spPr>
        <p:txBody>
          <a:bodyPr/>
          <a:lstStyle/>
          <a:p>
            <a:r>
              <a:rPr lang="en-US" dirty="0"/>
              <a:t>Enforce encryption on all communication</a:t>
            </a:r>
          </a:p>
          <a:p>
            <a:r>
              <a:rPr lang="en-US" dirty="0"/>
              <a:t>Validate SSL certificates; rotate certificates regularly</a:t>
            </a:r>
          </a:p>
          <a:p>
            <a:r>
              <a:rPr lang="en-US" dirty="0"/>
              <a:t>Protect user-data at rest (passwords, credit card numbers, </a:t>
            </a:r>
            <a:r>
              <a:rPr lang="en-US" dirty="0" err="1"/>
              <a:t>etc</a:t>
            </a:r>
            <a:r>
              <a:rPr lang="en-US" dirty="0"/>
              <a:t>)</a:t>
            </a:r>
          </a:p>
          <a:p>
            <a:r>
              <a:rPr lang="en-US" dirty="0"/>
              <a:t>Protect application “secrets” (e.g. signing keys)</a:t>
            </a:r>
            <a:endParaRPr dirty="0"/>
          </a:p>
        </p:txBody>
      </p:sp>
      <p:sp>
        <p:nvSpPr>
          <p:cNvPr id="3" name="Text Placeholder 2">
            <a:extLst>
              <a:ext uri="{FF2B5EF4-FFF2-40B4-BE49-F238E27FC236}">
                <a16:creationId xmlns:a16="http://schemas.microsoft.com/office/drawing/2014/main" id="{1628F990-70DB-0743-9596-9F8F08110462}"/>
              </a:ext>
            </a:extLst>
          </p:cNvPr>
          <p:cNvSpPr>
            <a:spLocks noGrp="1"/>
          </p:cNvSpPr>
          <p:nvPr>
            <p:ph type="body" sz="quarter" idx="21"/>
          </p:nvPr>
        </p:nvSpPr>
        <p:spPr/>
        <p:txBody>
          <a:bodyPr/>
          <a:lstStyle/>
          <a:p>
            <a:r>
              <a:rPr lang="en-US" dirty="0"/>
              <a:t>OWASP #2</a:t>
            </a:r>
          </a:p>
        </p:txBody>
      </p:sp>
      <p:sp>
        <p:nvSpPr>
          <p:cNvPr id="9" name="“A Measurement Study of Google Play,” Viennot et al, SIGMETRICS ‘14">
            <a:extLst>
              <a:ext uri="{FF2B5EF4-FFF2-40B4-BE49-F238E27FC236}">
                <a16:creationId xmlns:a16="http://schemas.microsoft.com/office/drawing/2014/main" id="{B287A92E-5633-EE42-BD21-B34AA82414C3}"/>
              </a:ext>
            </a:extLst>
          </p:cNvPr>
          <p:cNvSpPr txBox="1"/>
          <p:nvPr/>
        </p:nvSpPr>
        <p:spPr>
          <a:xfrm>
            <a:off x="14084589" y="10217183"/>
            <a:ext cx="9835897"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“A Measurement Study of Google Play,” </a:t>
            </a:r>
            <a:r>
              <a:rPr dirty="0" err="1"/>
              <a:t>Viennot</a:t>
            </a:r>
            <a:r>
              <a:rPr dirty="0"/>
              <a:t> et al, SIGMETRICS ‘14</a:t>
            </a:r>
          </a:p>
        </p:txBody>
      </p:sp>
    </p:spTree>
    <p:extLst>
      <p:ext uri="{BB962C8B-B14F-4D97-AF65-F5344CB8AC3E}">
        <p14:creationId xmlns:p14="http://schemas.microsoft.com/office/powerpoint/2010/main" val="1828064588"/>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Hardcoded Credentials: Automated Checker"/>
          <p:cNvSpPr txBox="1">
            <a:spLocks noGrp="1"/>
          </p:cNvSpPr>
          <p:nvPr>
            <p:ph type="title"/>
          </p:nvPr>
        </p:nvSpPr>
        <p:spPr>
          <a:prstGeom prst="rect">
            <a:avLst/>
          </a:prstGeom>
        </p:spPr>
        <p:txBody>
          <a:bodyPr>
            <a:normAutofit fontScale="90000"/>
          </a:bodyPr>
          <a:lstStyle>
            <a:lvl1pPr defTabSz="2413955">
              <a:defRPr sz="8415" spc="-168"/>
            </a:lvl1pPr>
          </a:lstStyle>
          <a:p>
            <a:r>
              <a:rPr lang="en-US" dirty="0"/>
              <a:t>Static Analysis can help detect secrets at rest in a repo</a:t>
            </a:r>
            <a:endParaRPr dirty="0"/>
          </a:p>
        </p:txBody>
      </p:sp>
      <p:sp>
        <p:nvSpPr>
          <p:cNvPr id="237" name="GitGuardian (Launched in 2017)"/>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u="sng">
                <a:hlinkClick r:id="rId3"/>
              </a:rPr>
              <a:t>GitGuardian</a:t>
            </a:r>
            <a:r>
              <a:t> (Launched in 2017)</a:t>
            </a:r>
          </a:p>
        </p:txBody>
      </p:sp>
      <p:sp>
        <p:nvSpPr>
          <p:cNvPr id="238" name="Slide bullet text"/>
          <p:cNvSpPr txBox="1">
            <a:spLocks noGrp="1"/>
          </p:cNvSpPr>
          <p:nvPr>
            <p:ph type="body" idx="1"/>
          </p:nvPr>
        </p:nvSpPr>
        <p:spPr>
          <a:prstGeom prst="rect">
            <a:avLst/>
          </a:prstGeom>
        </p:spPr>
        <p:txBody>
          <a:bodyPr/>
          <a:lstStyle/>
          <a:p>
            <a:endParaRPr/>
          </a:p>
        </p:txBody>
      </p:sp>
      <p:pic>
        <p:nvPicPr>
          <p:cNvPr id="239" name="Image" descr="Image"/>
          <p:cNvPicPr>
            <a:picLocks noChangeAspect="1"/>
          </p:cNvPicPr>
          <p:nvPr/>
        </p:nvPicPr>
        <p:blipFill>
          <a:blip r:embed="rId4"/>
          <a:stretch>
            <a:fillRect/>
          </a:stretch>
        </p:blipFill>
        <p:spPr>
          <a:xfrm>
            <a:off x="4686300" y="3954793"/>
            <a:ext cx="15011400" cy="11468101"/>
          </a:xfrm>
          <a:prstGeom prst="rect">
            <a:avLst/>
          </a:prstGeom>
          <a:ln w="12700">
            <a:miter lim="400000"/>
          </a:ln>
        </p:spPr>
      </p:pic>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1F3B-F355-EB4F-926D-C0E1CB396309}"/>
              </a:ext>
            </a:extLst>
          </p:cNvPr>
          <p:cNvSpPr>
            <a:spLocks noGrp="1"/>
          </p:cNvSpPr>
          <p:nvPr>
            <p:ph type="title"/>
          </p:nvPr>
        </p:nvSpPr>
        <p:spPr/>
        <p:txBody>
          <a:bodyPr/>
          <a:lstStyle/>
          <a:p>
            <a:r>
              <a:rPr lang="en-US" dirty="0"/>
              <a:t>Cryptographic Failures</a:t>
            </a:r>
          </a:p>
        </p:txBody>
      </p:sp>
      <p:sp>
        <p:nvSpPr>
          <p:cNvPr id="3" name="Text Placeholder 2">
            <a:extLst>
              <a:ext uri="{FF2B5EF4-FFF2-40B4-BE49-F238E27FC236}">
                <a16:creationId xmlns:a16="http://schemas.microsoft.com/office/drawing/2014/main" id="{A716A126-65E5-DB49-A7A0-65FD2FEDBF75}"/>
              </a:ext>
            </a:extLst>
          </p:cNvPr>
          <p:cNvSpPr>
            <a:spLocks noGrp="1"/>
          </p:cNvSpPr>
          <p:nvPr>
            <p:ph type="body" sz="quarter" idx="21"/>
          </p:nvPr>
        </p:nvSpPr>
        <p:spPr/>
        <p:txBody>
          <a:bodyPr/>
          <a:lstStyle/>
          <a:p>
            <a:r>
              <a:rPr lang="en-US" dirty="0"/>
              <a:t>Secret detection tools are not enough</a:t>
            </a:r>
          </a:p>
        </p:txBody>
      </p:sp>
      <p:sp>
        <p:nvSpPr>
          <p:cNvPr id="4" name="Text Placeholder 3">
            <a:extLst>
              <a:ext uri="{FF2B5EF4-FFF2-40B4-BE49-F238E27FC236}">
                <a16:creationId xmlns:a16="http://schemas.microsoft.com/office/drawing/2014/main" id="{32124C87-8E0C-814E-BF12-4F5B4055540E}"/>
              </a:ext>
            </a:extLst>
          </p:cNvPr>
          <p:cNvSpPr>
            <a:spLocks noGrp="1"/>
          </p:cNvSpPr>
          <p:nvPr>
            <p:ph type="body" idx="1"/>
          </p:nvPr>
        </p:nvSpPr>
        <p:spPr/>
        <p:txBody>
          <a:bodyPr/>
          <a:lstStyle/>
          <a:p>
            <a:r>
              <a:rPr lang="en-US" dirty="0"/>
              <a:t>Industrial study of secret detection tool in a large software services company with over 1,000 developers, operating for over 10 years</a:t>
            </a:r>
          </a:p>
          <a:p>
            <a:r>
              <a:rPr lang="en-US" dirty="0"/>
              <a:t>What do developers do when they get warnings of secrets in repository?</a:t>
            </a:r>
          </a:p>
          <a:p>
            <a:pPr lvl="1"/>
            <a:r>
              <a:rPr lang="en-US" dirty="0"/>
              <a:t>49% remove the secrets; 51% bypass the warning</a:t>
            </a:r>
          </a:p>
          <a:p>
            <a:r>
              <a:rPr lang="en-US" dirty="0"/>
              <a:t>Why do developers bypass warnings?</a:t>
            </a:r>
          </a:p>
          <a:p>
            <a:pPr lvl="1"/>
            <a:r>
              <a:rPr lang="en-US" dirty="0"/>
              <a:t>44% report false positives, 6% are already exposed secrets, remaining are “development-related” reasons, e.g. “not a production credential” or “no significant security value”</a:t>
            </a:r>
          </a:p>
          <a:p>
            <a:endParaRPr lang="en-US" dirty="0"/>
          </a:p>
        </p:txBody>
      </p:sp>
      <p:sp>
        <p:nvSpPr>
          <p:cNvPr id="6" name="TextBox 5">
            <a:extLst>
              <a:ext uri="{FF2B5EF4-FFF2-40B4-BE49-F238E27FC236}">
                <a16:creationId xmlns:a16="http://schemas.microsoft.com/office/drawing/2014/main" id="{738664A1-DA08-294D-847B-632B1C3EFD29}"/>
              </a:ext>
            </a:extLst>
          </p:cNvPr>
          <p:cNvSpPr txBox="1"/>
          <p:nvPr/>
        </p:nvSpPr>
        <p:spPr>
          <a:xfrm>
            <a:off x="4216400" y="12515671"/>
            <a:ext cx="15417800"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i="0" u="none" strike="noStrike" dirty="0">
                <a:solidFill>
                  <a:srgbClr val="333333"/>
                </a:solidFill>
                <a:effectLst/>
                <a:latin typeface="Georgia" panose="02040502050405020303" pitchFamily="18" charset="0"/>
              </a:rPr>
              <a:t>“Why secret detection tools are not enough: It’s not just about false positives - An industrial case </a:t>
            </a:r>
            <a:r>
              <a:rPr lang="en-US" dirty="0">
                <a:solidFill>
                  <a:srgbClr val="333333"/>
                </a:solidFill>
                <a:latin typeface="Georgia" panose="02040502050405020303" pitchFamily="18" charset="0"/>
              </a:rPr>
              <a:t>study”</a:t>
            </a:r>
          </a:p>
          <a:p>
            <a:r>
              <a:rPr lang="en-US" dirty="0">
                <a:solidFill>
                  <a:srgbClr val="333333"/>
                </a:solidFill>
                <a:latin typeface="Georgia" panose="02040502050405020303" pitchFamily="18" charset="0"/>
              </a:rPr>
              <a:t>Md </a:t>
            </a:r>
            <a:r>
              <a:rPr lang="en-US" dirty="0" err="1">
                <a:solidFill>
                  <a:srgbClr val="333333"/>
                </a:solidFill>
                <a:latin typeface="Georgia" panose="02040502050405020303" pitchFamily="18" charset="0"/>
              </a:rPr>
              <a:t>Rayhanur</a:t>
            </a:r>
            <a:r>
              <a:rPr lang="en-US" dirty="0">
                <a:solidFill>
                  <a:srgbClr val="333333"/>
                </a:solidFill>
                <a:latin typeface="Georgia" panose="02040502050405020303" pitchFamily="18" charset="0"/>
              </a:rPr>
              <a:t> Rahman, </a:t>
            </a:r>
            <a:r>
              <a:rPr lang="en-US" dirty="0" err="1">
                <a:solidFill>
                  <a:srgbClr val="333333"/>
                </a:solidFill>
                <a:latin typeface="Georgia" panose="02040502050405020303" pitchFamily="18" charset="0"/>
              </a:rPr>
              <a:t>Nasif</a:t>
            </a:r>
            <a:r>
              <a:rPr lang="en-US" dirty="0">
                <a:solidFill>
                  <a:srgbClr val="333333"/>
                </a:solidFill>
                <a:latin typeface="Georgia" panose="02040502050405020303" pitchFamily="18" charset="0"/>
              </a:rPr>
              <a:t> Imtiaz, Margaret-Anne </a:t>
            </a:r>
            <a:r>
              <a:rPr lang="en-US" dirty="0" err="1">
                <a:solidFill>
                  <a:srgbClr val="333333"/>
                </a:solidFill>
                <a:latin typeface="Georgia" panose="02040502050405020303" pitchFamily="18" charset="0"/>
              </a:rPr>
              <a:t>Storey</a:t>
            </a:r>
            <a:r>
              <a:rPr lang="en-US" dirty="0">
                <a:solidFill>
                  <a:srgbClr val="333333"/>
                </a:solidFill>
                <a:latin typeface="Georgia" panose="02040502050405020303" pitchFamily="18" charset="0"/>
              </a:rPr>
              <a:t> &amp; Laurie Williams  </a:t>
            </a:r>
            <a:r>
              <a:rPr lang="en-US" dirty="0">
                <a:solidFill>
                  <a:srgbClr val="333333"/>
                </a:solidFill>
                <a:latin typeface="Georgia" panose="02040502050405020303" pitchFamily="18" charset="0"/>
                <a:hlinkClick r:id="rId3"/>
              </a:rPr>
              <a:t>https://link.springer.com/article/10.1007/s10664-021-10109-y</a:t>
            </a:r>
            <a:r>
              <a:rPr lang="en-US" dirty="0">
                <a:solidFill>
                  <a:srgbClr val="333333"/>
                </a:solidFill>
                <a:latin typeface="Georgia" panose="02040502050405020303" pitchFamily="18" charset="0"/>
              </a:rPr>
              <a:t> </a:t>
            </a:r>
            <a:endParaRPr lang="en-US" dirty="0"/>
          </a:p>
        </p:txBody>
      </p:sp>
      <p:sp>
        <p:nvSpPr>
          <p:cNvPr id="7" name="TextBox 6">
            <a:extLst>
              <a:ext uri="{FF2B5EF4-FFF2-40B4-BE49-F238E27FC236}">
                <a16:creationId xmlns:a16="http://schemas.microsoft.com/office/drawing/2014/main" id="{4B281D89-84AB-40CF-AA97-EE2FF0AAC390}"/>
              </a:ext>
            </a:extLst>
          </p:cNvPr>
          <p:cNvSpPr txBox="1"/>
          <p:nvPr/>
        </p:nvSpPr>
        <p:spPr>
          <a:xfrm>
            <a:off x="15251880" y="604790"/>
            <a:ext cx="8358239" cy="2595582"/>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5400" dirty="0">
                <a:solidFill>
                  <a:srgbClr val="FF0000"/>
                </a:solidFill>
              </a:rPr>
              <a:t>These are process-related issues and so require process-related solutions.</a:t>
            </a:r>
          </a:p>
        </p:txBody>
      </p:sp>
    </p:spTree>
    <p:extLst>
      <p:ext uri="{BB962C8B-B14F-4D97-AF65-F5344CB8AC3E}">
        <p14:creationId xmlns:p14="http://schemas.microsoft.com/office/powerpoint/2010/main" val="12605670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ecurity isn't (always) free"/>
          <p:cNvSpPr txBox="1">
            <a:spLocks noGrp="1"/>
          </p:cNvSpPr>
          <p:nvPr>
            <p:ph type="title"/>
          </p:nvPr>
        </p:nvSpPr>
        <p:spPr>
          <a:prstGeom prst="rect">
            <a:avLst/>
          </a:prstGeom>
        </p:spPr>
        <p:txBody>
          <a:bodyPr/>
          <a:lstStyle/>
          <a:p>
            <a:r>
              <a:t>Security isn't (always) free</a:t>
            </a:r>
          </a:p>
        </p:txBody>
      </p:sp>
      <p:sp>
        <p:nvSpPr>
          <p:cNvPr id="140" name="In software, as in the real world…"/>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In software, as in the real world…</a:t>
            </a:r>
          </a:p>
        </p:txBody>
      </p:sp>
      <p:sp>
        <p:nvSpPr>
          <p:cNvPr id="141" name="You just moved to a new house, someone just moved out of it. What do you do to protect your belongings/property?…"/>
          <p:cNvSpPr txBox="1">
            <a:spLocks noGrp="1"/>
          </p:cNvSpPr>
          <p:nvPr>
            <p:ph type="body" idx="1"/>
          </p:nvPr>
        </p:nvSpPr>
        <p:spPr>
          <a:xfrm>
            <a:off x="1206500" y="4248504"/>
            <a:ext cx="14709003" cy="8256012"/>
          </a:xfrm>
          <a:prstGeom prst="rect">
            <a:avLst/>
          </a:prstGeom>
        </p:spPr>
        <p:txBody>
          <a:bodyPr/>
          <a:lstStyle/>
          <a:p>
            <a:r>
              <a:rPr dirty="0"/>
              <a:t>You just moved to a new house, someone just moved out of it. What do you do to protect your belongings/property?</a:t>
            </a:r>
          </a:p>
          <a:p>
            <a:r>
              <a:rPr dirty="0"/>
              <a:t>Do you change the locks?</a:t>
            </a:r>
          </a:p>
          <a:p>
            <a:r>
              <a:rPr dirty="0"/>
              <a:t>Do you buy security cameras?</a:t>
            </a:r>
          </a:p>
          <a:p>
            <a:r>
              <a:rPr dirty="0"/>
              <a:t>Do you hire a security guard?</a:t>
            </a:r>
          </a:p>
          <a:p>
            <a:r>
              <a:rPr dirty="0"/>
              <a:t>Do you even bother locking the door?</a:t>
            </a:r>
          </a:p>
        </p:txBody>
      </p:sp>
      <p:pic>
        <p:nvPicPr>
          <p:cNvPr id="1026" name="Picture 2" descr="brown wooden bench on front of white concrete house">
            <a:extLst>
              <a:ext uri="{FF2B5EF4-FFF2-40B4-BE49-F238E27FC236}">
                <a16:creationId xmlns:a16="http://schemas.microsoft.com/office/drawing/2014/main" id="{0A780290-61E0-594C-937F-3FF8932E1E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077"/>
          <a:stretch/>
        </p:blipFill>
        <p:spPr bwMode="auto">
          <a:xfrm>
            <a:off x="15884791" y="2871375"/>
            <a:ext cx="8499209" cy="9525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1">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4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4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4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41">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4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1" build="p" bldLvl="5" animBg="1" advAuto="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1F3B-F355-EB4F-926D-C0E1CB396309}"/>
              </a:ext>
            </a:extLst>
          </p:cNvPr>
          <p:cNvSpPr>
            <a:spLocks noGrp="1"/>
          </p:cNvSpPr>
          <p:nvPr>
            <p:ph type="title"/>
          </p:nvPr>
        </p:nvSpPr>
        <p:spPr/>
        <p:txBody>
          <a:bodyPr/>
          <a:lstStyle/>
          <a:p>
            <a:r>
              <a:rPr lang="en-US" dirty="0"/>
              <a:t>Cryptographic Failures</a:t>
            </a:r>
          </a:p>
        </p:txBody>
      </p:sp>
      <p:sp>
        <p:nvSpPr>
          <p:cNvPr id="3" name="Text Placeholder 2">
            <a:extLst>
              <a:ext uri="{FF2B5EF4-FFF2-40B4-BE49-F238E27FC236}">
                <a16:creationId xmlns:a16="http://schemas.microsoft.com/office/drawing/2014/main" id="{A716A126-65E5-DB49-A7A0-65FD2FEDBF75}"/>
              </a:ext>
            </a:extLst>
          </p:cNvPr>
          <p:cNvSpPr>
            <a:spLocks noGrp="1"/>
          </p:cNvSpPr>
          <p:nvPr>
            <p:ph type="body" sz="quarter" idx="21"/>
          </p:nvPr>
        </p:nvSpPr>
        <p:spPr/>
        <p:txBody>
          <a:bodyPr>
            <a:normAutofit fontScale="77500" lnSpcReduction="20000"/>
          </a:bodyPr>
          <a:lstStyle/>
          <a:p>
            <a:r>
              <a:rPr lang="en-US" dirty="0"/>
              <a:t>Secret management tools (“Vaults”) centralize points of failure, and automates:</a:t>
            </a:r>
          </a:p>
        </p:txBody>
      </p:sp>
      <p:sp>
        <p:nvSpPr>
          <p:cNvPr id="4" name="Text Placeholder 3">
            <a:extLst>
              <a:ext uri="{FF2B5EF4-FFF2-40B4-BE49-F238E27FC236}">
                <a16:creationId xmlns:a16="http://schemas.microsoft.com/office/drawing/2014/main" id="{32124C87-8E0C-814E-BF12-4F5B4055540E}"/>
              </a:ext>
            </a:extLst>
          </p:cNvPr>
          <p:cNvSpPr>
            <a:spLocks noGrp="1"/>
          </p:cNvSpPr>
          <p:nvPr>
            <p:ph type="body" idx="1"/>
          </p:nvPr>
        </p:nvSpPr>
        <p:spPr>
          <a:xfrm>
            <a:off x="1206500" y="4248504"/>
            <a:ext cx="10375900" cy="8256012"/>
          </a:xfrm>
        </p:spPr>
        <p:txBody>
          <a:bodyPr>
            <a:normAutofit/>
          </a:bodyPr>
          <a:lstStyle/>
          <a:p>
            <a:r>
              <a:rPr lang="en-US" dirty="0"/>
              <a:t>Authorizing access to secrets</a:t>
            </a:r>
          </a:p>
          <a:p>
            <a:r>
              <a:rPr lang="en-US" dirty="0"/>
              <a:t>Providing time-limited secrets</a:t>
            </a:r>
          </a:p>
          <a:p>
            <a:r>
              <a:rPr lang="en-US" dirty="0"/>
              <a:t>Audit secret access</a:t>
            </a:r>
          </a:p>
          <a:p>
            <a:endParaRPr lang="en-US" dirty="0"/>
          </a:p>
          <a:p>
            <a:endParaRPr lang="en-US" dirty="0"/>
          </a:p>
        </p:txBody>
      </p:sp>
      <p:pic>
        <p:nvPicPr>
          <p:cNvPr id="5" name="Picture 4">
            <a:extLst>
              <a:ext uri="{FF2B5EF4-FFF2-40B4-BE49-F238E27FC236}">
                <a16:creationId xmlns:a16="http://schemas.microsoft.com/office/drawing/2014/main" id="{AEDC51C0-DCA2-7D42-93CF-0B0D86DEAC36}"/>
              </a:ext>
            </a:extLst>
          </p:cNvPr>
          <p:cNvPicPr>
            <a:picLocks noChangeAspect="1"/>
          </p:cNvPicPr>
          <p:nvPr/>
        </p:nvPicPr>
        <p:blipFill>
          <a:blip r:embed="rId3"/>
          <a:stretch>
            <a:fillRect/>
          </a:stretch>
        </p:blipFill>
        <p:spPr>
          <a:xfrm>
            <a:off x="11510486" y="4343400"/>
            <a:ext cx="12492514" cy="7404100"/>
          </a:xfrm>
          <a:prstGeom prst="rect">
            <a:avLst/>
          </a:prstGeom>
        </p:spPr>
      </p:pic>
      <p:sp>
        <p:nvSpPr>
          <p:cNvPr id="7" name="TextBox 6">
            <a:extLst>
              <a:ext uri="{FF2B5EF4-FFF2-40B4-BE49-F238E27FC236}">
                <a16:creationId xmlns:a16="http://schemas.microsoft.com/office/drawing/2014/main" id="{E88A4AFC-A4C7-DC46-8AFB-EB58F4DD01C8}"/>
              </a:ext>
            </a:extLst>
          </p:cNvPr>
          <p:cNvSpPr txBox="1"/>
          <p:nvPr/>
        </p:nvSpPr>
        <p:spPr>
          <a:xfrm>
            <a:off x="11162651" y="12228572"/>
            <a:ext cx="12117100"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dirty="0"/>
              <a:t>Example platform: </a:t>
            </a:r>
            <a:r>
              <a:rPr lang="en-US" dirty="0" err="1"/>
              <a:t>HashiCorp</a:t>
            </a:r>
            <a:r>
              <a:rPr lang="en-US" dirty="0"/>
              <a:t> Vault (open source, or cloud-hosted)</a:t>
            </a:r>
          </a:p>
          <a:p>
            <a:r>
              <a:rPr lang="en-US" dirty="0">
                <a:hlinkClick r:id="rId4"/>
              </a:rPr>
              <a:t>https://learn.hashicorp.com/tutorials/vault/getting-started-intro?in=vault/getting-started</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212826198"/>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Cross-site Scripting"/>
          <p:cNvSpPr txBox="1">
            <a:spLocks noGrp="1"/>
          </p:cNvSpPr>
          <p:nvPr>
            <p:ph type="title"/>
          </p:nvPr>
        </p:nvSpPr>
        <p:spPr>
          <a:prstGeom prst="rect">
            <a:avLst/>
          </a:prstGeom>
        </p:spPr>
        <p:txBody>
          <a:bodyPr/>
          <a:lstStyle/>
          <a:p>
            <a:r>
              <a:rPr lang="en-US" dirty="0"/>
              <a:t>Code Injection</a:t>
            </a:r>
            <a:endParaRPr dirty="0"/>
          </a:p>
        </p:txBody>
      </p:sp>
      <p:sp>
        <p:nvSpPr>
          <p:cNvPr id="205" name="How to fix i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OWASP #3</a:t>
            </a:r>
            <a:endParaRPr dirty="0"/>
          </a:p>
        </p:txBody>
      </p:sp>
      <p:sp>
        <p:nvSpPr>
          <p:cNvPr id="206" name="Sanitize user-controlled inputs (remove HTML)…"/>
          <p:cNvSpPr txBox="1">
            <a:spLocks noGrp="1"/>
          </p:cNvSpPr>
          <p:nvPr>
            <p:ph type="body" sz="half" idx="1"/>
          </p:nvPr>
        </p:nvSpPr>
        <p:spPr>
          <a:xfrm>
            <a:off x="1206500" y="4248504"/>
            <a:ext cx="12041285" cy="8256012"/>
          </a:xfrm>
          <a:prstGeom prst="rect">
            <a:avLst/>
          </a:prstGeom>
        </p:spPr>
        <p:txBody>
          <a:bodyPr/>
          <a:lstStyle/>
          <a:p>
            <a:pPr>
              <a:defRPr b="1"/>
            </a:pPr>
            <a:r>
              <a:rPr dirty="0"/>
              <a:t>Sanitize</a:t>
            </a:r>
            <a:r>
              <a:rPr b="0" dirty="0"/>
              <a:t> user-controlled inputs (remove HTML)</a:t>
            </a:r>
          </a:p>
          <a:p>
            <a:pPr>
              <a:defRPr b="1"/>
            </a:pPr>
            <a:r>
              <a:rPr b="0" dirty="0"/>
              <a:t>Use tools like LGTM to detect vulnerable data flows</a:t>
            </a:r>
          </a:p>
          <a:p>
            <a:pPr>
              <a:defRPr b="1"/>
            </a:pPr>
            <a:r>
              <a:rPr b="0" dirty="0"/>
              <a:t>Use middleware that side-steps the problem (e.g. return data as JSON, client puts that data into React component)</a:t>
            </a:r>
          </a:p>
        </p:txBody>
      </p:sp>
      <p:pic>
        <p:nvPicPr>
          <p:cNvPr id="207" name="Image" descr="Image"/>
          <p:cNvPicPr>
            <a:picLocks noChangeAspect="1"/>
          </p:cNvPicPr>
          <p:nvPr/>
        </p:nvPicPr>
        <p:blipFill>
          <a:blip r:embed="rId3"/>
          <a:stretch>
            <a:fillRect/>
          </a:stretch>
        </p:blipFill>
        <p:spPr>
          <a:xfrm>
            <a:off x="13154034" y="3944209"/>
            <a:ext cx="11201401" cy="8864601"/>
          </a:xfrm>
          <a:prstGeom prst="rect">
            <a:avLst/>
          </a:prstGeom>
          <a:ln w="12700">
            <a:miter lim="400000"/>
          </a:ln>
        </p:spPr>
      </p:pic>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Detecting Weaknesses in Apps with Static Analysis"/>
          <p:cNvSpPr txBox="1">
            <a:spLocks noGrp="1"/>
          </p:cNvSpPr>
          <p:nvPr>
            <p:ph type="title"/>
          </p:nvPr>
        </p:nvSpPr>
        <p:spPr>
          <a:prstGeom prst="rect">
            <a:avLst/>
          </a:prstGeom>
        </p:spPr>
        <p:txBody>
          <a:bodyPr/>
          <a:lstStyle>
            <a:lvl1pPr defTabSz="2096971">
              <a:defRPr sz="7310" spc="-146"/>
            </a:lvl1pPr>
          </a:lstStyle>
          <a:p>
            <a:r>
              <a:rPr dirty="0"/>
              <a:t>Detecting Weaknesses in Apps with Static Analysis</a:t>
            </a:r>
          </a:p>
        </p:txBody>
      </p:sp>
      <p:sp>
        <p:nvSpPr>
          <p:cNvPr id="210" name="LGTM + CodeQL"/>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LGTM + CodeQL</a:t>
            </a:r>
          </a:p>
        </p:txBody>
      </p:sp>
      <p:pic>
        <p:nvPicPr>
          <p:cNvPr id="211" name="Image" descr="Image"/>
          <p:cNvPicPr>
            <a:picLocks noChangeAspect="1"/>
          </p:cNvPicPr>
          <p:nvPr/>
        </p:nvPicPr>
        <p:blipFill>
          <a:blip r:embed="rId3"/>
          <a:stretch>
            <a:fillRect/>
          </a:stretch>
        </p:blipFill>
        <p:spPr>
          <a:xfrm>
            <a:off x="16142761" y="11041708"/>
            <a:ext cx="7226301" cy="914401"/>
          </a:xfrm>
          <a:prstGeom prst="rect">
            <a:avLst/>
          </a:prstGeom>
          <a:ln w="12700">
            <a:miter lim="400000"/>
          </a:ln>
        </p:spPr>
      </p:pic>
      <p:pic>
        <p:nvPicPr>
          <p:cNvPr id="212" name="Image" descr="Image"/>
          <p:cNvPicPr>
            <a:picLocks noChangeAspect="1"/>
          </p:cNvPicPr>
          <p:nvPr/>
        </p:nvPicPr>
        <p:blipFill>
          <a:blip r:embed="rId4"/>
          <a:stretch>
            <a:fillRect/>
          </a:stretch>
        </p:blipFill>
        <p:spPr>
          <a:xfrm>
            <a:off x="16029182" y="7207670"/>
            <a:ext cx="7861301" cy="3708401"/>
          </a:xfrm>
          <a:prstGeom prst="rect">
            <a:avLst/>
          </a:prstGeom>
          <a:ln w="12700">
            <a:miter lim="400000"/>
          </a:ln>
        </p:spPr>
      </p:pic>
      <p:sp>
        <p:nvSpPr>
          <p:cNvPr id="213" name="https://lgtm.com"/>
          <p:cNvSpPr txBox="1"/>
          <p:nvPr/>
        </p:nvSpPr>
        <p:spPr>
          <a:xfrm>
            <a:off x="17417775" y="12578133"/>
            <a:ext cx="3699537" cy="659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800" u="sng">
                <a:hlinkClick r:id="rId5"/>
              </a:defRPr>
            </a:lvl1pPr>
          </a:lstStyle>
          <a:p>
            <a:pPr>
              <a:defRPr u="none"/>
            </a:pPr>
            <a:r>
              <a:rPr u="sng">
                <a:hlinkClick r:id="rId6"/>
              </a:rPr>
              <a:t>https://lgtm.com</a:t>
            </a:r>
          </a:p>
        </p:txBody>
      </p:sp>
      <p:pic>
        <p:nvPicPr>
          <p:cNvPr id="214" name="Image" descr="Image"/>
          <p:cNvPicPr>
            <a:picLocks noChangeAspect="1"/>
          </p:cNvPicPr>
          <p:nvPr/>
        </p:nvPicPr>
        <p:blipFill>
          <a:blip r:embed="rId7"/>
          <a:stretch>
            <a:fillRect/>
          </a:stretch>
        </p:blipFill>
        <p:spPr>
          <a:xfrm>
            <a:off x="642150" y="3743495"/>
            <a:ext cx="14330691" cy="13716001"/>
          </a:xfrm>
          <a:prstGeom prst="rect">
            <a:avLst/>
          </a:prstGeom>
          <a:ln w="12700">
            <a:miter lim="400000"/>
          </a:ln>
        </p:spPr>
      </p:pic>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Weakly Protected Sensitive Data"/>
          <p:cNvSpPr txBox="1">
            <a:spLocks noGrp="1"/>
          </p:cNvSpPr>
          <p:nvPr>
            <p:ph type="title"/>
          </p:nvPr>
        </p:nvSpPr>
        <p:spPr>
          <a:prstGeom prst="rect">
            <a:avLst/>
          </a:prstGeom>
        </p:spPr>
        <p:txBody>
          <a:bodyPr/>
          <a:lstStyle/>
          <a:p>
            <a:r>
              <a:t>Weakly Protected Sensitive Data</a:t>
            </a:r>
          </a:p>
        </p:txBody>
      </p:sp>
      <p:sp>
        <p:nvSpPr>
          <p:cNvPr id="248" name="How to fix i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OWASP #4</a:t>
            </a:r>
            <a:endParaRPr dirty="0"/>
          </a:p>
        </p:txBody>
      </p:sp>
      <p:sp>
        <p:nvSpPr>
          <p:cNvPr id="249" name="Classify your data by sensitivity…"/>
          <p:cNvSpPr txBox="1">
            <a:spLocks noGrp="1"/>
          </p:cNvSpPr>
          <p:nvPr>
            <p:ph type="body" idx="1"/>
          </p:nvPr>
        </p:nvSpPr>
        <p:spPr>
          <a:prstGeom prst="rect">
            <a:avLst/>
          </a:prstGeom>
        </p:spPr>
        <p:txBody>
          <a:bodyPr/>
          <a:lstStyle/>
          <a:p>
            <a:r>
              <a:t>Classify your data by sensitivity</a:t>
            </a:r>
          </a:p>
          <a:p>
            <a:r>
              <a:t>Encrypt sensitive data - in transit and at rest</a:t>
            </a:r>
          </a:p>
          <a:p>
            <a:r>
              <a:t>Make a plan for data controls, stick to it</a:t>
            </a:r>
          </a:p>
          <a:p>
            <a:r>
              <a:t>Software engineering fix: can we avoid storing sensitive data?</a:t>
            </a:r>
          </a:p>
          <a:p>
            <a:pPr lvl="1"/>
            <a:r>
              <a:t>Payment processors: Stripe, Square, etc</a:t>
            </a: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Using Components with Known Vulnerabilties"/>
          <p:cNvSpPr txBox="1">
            <a:spLocks noGrp="1"/>
          </p:cNvSpPr>
          <p:nvPr>
            <p:ph type="title"/>
          </p:nvPr>
        </p:nvSpPr>
        <p:spPr>
          <a:prstGeom prst="rect">
            <a:avLst/>
          </a:prstGeom>
        </p:spPr>
        <p:txBody>
          <a:bodyPr/>
          <a:lstStyle>
            <a:lvl1pPr defTabSz="2340805">
              <a:defRPr sz="8160" spc="-163"/>
            </a:lvl1pPr>
          </a:lstStyle>
          <a:p>
            <a:r>
              <a:t>Using Components with Known Vulnerabilties</a:t>
            </a:r>
          </a:p>
        </p:txBody>
      </p:sp>
      <p:sp>
        <p:nvSpPr>
          <p:cNvPr id="256" name="How to fix i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OWASP #5</a:t>
            </a:r>
            <a:endParaRPr dirty="0"/>
          </a:p>
        </p:txBody>
      </p:sp>
      <p:pic>
        <p:nvPicPr>
          <p:cNvPr id="257" name="Image" descr="Image"/>
          <p:cNvPicPr>
            <a:picLocks noChangeAspect="1"/>
          </p:cNvPicPr>
          <p:nvPr/>
        </p:nvPicPr>
        <p:blipFill>
          <a:blip r:embed="rId3"/>
          <a:stretch>
            <a:fillRect/>
          </a:stretch>
        </p:blipFill>
        <p:spPr>
          <a:xfrm>
            <a:off x="11563350" y="3676650"/>
            <a:ext cx="11722100" cy="7175500"/>
          </a:xfrm>
          <a:prstGeom prst="rect">
            <a:avLst/>
          </a:prstGeom>
          <a:ln w="12700">
            <a:miter lim="400000"/>
          </a:ln>
        </p:spPr>
      </p:pic>
      <p:pic>
        <p:nvPicPr>
          <p:cNvPr id="258" name="Image" descr="Image"/>
          <p:cNvPicPr>
            <a:picLocks noChangeAspect="1"/>
          </p:cNvPicPr>
          <p:nvPr/>
        </p:nvPicPr>
        <p:blipFill>
          <a:blip r:embed="rId4"/>
          <a:stretch>
            <a:fillRect/>
          </a:stretch>
        </p:blipFill>
        <p:spPr>
          <a:xfrm>
            <a:off x="1585929" y="5120787"/>
            <a:ext cx="8997405" cy="4287226"/>
          </a:xfrm>
          <a:prstGeom prst="rect">
            <a:avLst/>
          </a:prstGeom>
          <a:ln w="12700">
            <a:miter lim="400000"/>
          </a:ln>
        </p:spPr>
      </p:pic>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9375A-4930-4189-AD2F-F9EFB0A0DCDC}"/>
              </a:ext>
            </a:extLst>
          </p:cNvPr>
          <p:cNvSpPr>
            <a:spLocks noGrp="1"/>
          </p:cNvSpPr>
          <p:nvPr>
            <p:ph type="title"/>
          </p:nvPr>
        </p:nvSpPr>
        <p:spPr/>
        <p:txBody>
          <a:bodyPr/>
          <a:lstStyle/>
          <a:p>
            <a:r>
              <a:rPr lang="en-US" dirty="0" err="1"/>
              <a:t>Dependabot</a:t>
            </a:r>
            <a:r>
              <a:rPr lang="en-US" dirty="0"/>
              <a:t> will also send you an email</a:t>
            </a:r>
          </a:p>
        </p:txBody>
      </p:sp>
      <p:pic>
        <p:nvPicPr>
          <p:cNvPr id="6" name="Picture 5">
            <a:extLst>
              <a:ext uri="{FF2B5EF4-FFF2-40B4-BE49-F238E27FC236}">
                <a16:creationId xmlns:a16="http://schemas.microsoft.com/office/drawing/2014/main" id="{DDDE0FF8-F0D8-4F8E-9696-E199CC0723EA}"/>
              </a:ext>
            </a:extLst>
          </p:cNvPr>
          <p:cNvPicPr>
            <a:picLocks noChangeAspect="1"/>
          </p:cNvPicPr>
          <p:nvPr/>
        </p:nvPicPr>
        <p:blipFill>
          <a:blip r:embed="rId2"/>
          <a:stretch>
            <a:fillRect/>
          </a:stretch>
        </p:blipFill>
        <p:spPr>
          <a:xfrm>
            <a:off x="7670800" y="2207245"/>
            <a:ext cx="8483600" cy="11654889"/>
          </a:xfrm>
          <a:prstGeom prst="rect">
            <a:avLst/>
          </a:prstGeom>
        </p:spPr>
      </p:pic>
    </p:spTree>
    <p:extLst>
      <p:ext uri="{BB962C8B-B14F-4D97-AF65-F5344CB8AC3E}">
        <p14:creationId xmlns:p14="http://schemas.microsoft.com/office/powerpoint/2010/main" val="3809955530"/>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Using Components with Known Vulnerabilties"/>
          <p:cNvSpPr txBox="1">
            <a:spLocks noGrp="1"/>
          </p:cNvSpPr>
          <p:nvPr>
            <p:ph type="title"/>
          </p:nvPr>
        </p:nvSpPr>
        <p:spPr>
          <a:prstGeom prst="rect">
            <a:avLst/>
          </a:prstGeom>
        </p:spPr>
        <p:txBody>
          <a:bodyPr/>
          <a:lstStyle>
            <a:lvl1pPr defTabSz="2340805">
              <a:defRPr sz="8160" spc="-163"/>
            </a:lvl1pPr>
          </a:lstStyle>
          <a:p>
            <a:r>
              <a:t>Using Components with Known Vulnerabilties</a:t>
            </a:r>
          </a:p>
        </p:txBody>
      </p:sp>
      <p:sp>
        <p:nvSpPr>
          <p:cNvPr id="256" name="How to fix it?"/>
          <p:cNvSpPr txBox="1">
            <a:spLocks noGrp="1"/>
          </p:cNvSpPr>
          <p:nvPr>
            <p:ph type="body" sz="quarter"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Static analyses are imperfect</a:t>
            </a:r>
            <a:endParaRPr dirty="0"/>
          </a:p>
        </p:txBody>
      </p:sp>
      <p:sp>
        <p:nvSpPr>
          <p:cNvPr id="4" name="Text Placeholder 3">
            <a:extLst>
              <a:ext uri="{FF2B5EF4-FFF2-40B4-BE49-F238E27FC236}">
                <a16:creationId xmlns:a16="http://schemas.microsoft.com/office/drawing/2014/main" id="{8D0A8588-29BC-7B43-95C0-8088900E9296}"/>
              </a:ext>
            </a:extLst>
          </p:cNvPr>
          <p:cNvSpPr>
            <a:spLocks noGrp="1"/>
          </p:cNvSpPr>
          <p:nvPr>
            <p:ph type="body" idx="1"/>
          </p:nvPr>
        </p:nvSpPr>
        <p:spPr>
          <a:xfrm>
            <a:off x="1206500" y="3791304"/>
            <a:ext cx="21971000" cy="8256012"/>
          </a:xfrm>
        </p:spPr>
        <p:txBody>
          <a:bodyPr/>
          <a:lstStyle/>
          <a:p>
            <a:r>
              <a:rPr lang="en-US" dirty="0"/>
              <a:t>Study: Vulnerable dependencies reported on a large, open source project, </a:t>
            </a:r>
            <a:r>
              <a:rPr lang="en-US" dirty="0" err="1"/>
              <a:t>OpenMRS</a:t>
            </a:r>
            <a:r>
              <a:rPr lang="en-US" dirty="0"/>
              <a:t>. Compare results across tools.</a:t>
            </a:r>
          </a:p>
        </p:txBody>
      </p:sp>
      <p:sp>
        <p:nvSpPr>
          <p:cNvPr id="7" name="TextBox 6">
            <a:extLst>
              <a:ext uri="{FF2B5EF4-FFF2-40B4-BE49-F238E27FC236}">
                <a16:creationId xmlns:a16="http://schemas.microsoft.com/office/drawing/2014/main" id="{5F350F24-239A-AF45-A59C-DF79982275F3}"/>
              </a:ext>
            </a:extLst>
          </p:cNvPr>
          <p:cNvSpPr txBox="1"/>
          <p:nvPr/>
        </p:nvSpPr>
        <p:spPr>
          <a:xfrm>
            <a:off x="5511800" y="12316768"/>
            <a:ext cx="12192000"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dirty="0">
                <a:effectLst/>
                <a:latin typeface="LinBiolinumTB"/>
              </a:rPr>
              <a:t>“A comparative study of vulnerability reporting by software composition analysis tools </a:t>
            </a:r>
            <a:r>
              <a:rPr lang="en-US" dirty="0">
                <a:latin typeface="LinBiolinumTB"/>
              </a:rPr>
              <a:t>”</a:t>
            </a:r>
          </a:p>
          <a:p>
            <a:r>
              <a:rPr lang="en-US" dirty="0" err="1">
                <a:latin typeface="LinBiolinumTB"/>
              </a:rPr>
              <a:t>Nasif</a:t>
            </a:r>
            <a:r>
              <a:rPr lang="en-US" dirty="0">
                <a:latin typeface="LinBiolinumTB"/>
              </a:rPr>
              <a:t> Imtiaz, </a:t>
            </a:r>
            <a:r>
              <a:rPr lang="en-US" dirty="0" err="1">
                <a:latin typeface="LinBiolinumTB"/>
              </a:rPr>
              <a:t>Seaver</a:t>
            </a:r>
            <a:r>
              <a:rPr lang="en-US" dirty="0">
                <a:latin typeface="LinBiolinumTB"/>
              </a:rPr>
              <a:t> Thorn and Laurie Williams</a:t>
            </a:r>
            <a:br>
              <a:rPr lang="en-US" dirty="0">
                <a:latin typeface="LinBiolinumTB"/>
              </a:rPr>
            </a:br>
            <a:r>
              <a:rPr lang="en-US" dirty="0">
                <a:hlinkClick r:id="rId3"/>
              </a:rPr>
              <a:t>https://dl.acm.org/doi/10.1145/3475716.3475769</a:t>
            </a:r>
            <a:endParaRPr lang="en-US" dirty="0"/>
          </a:p>
        </p:txBody>
      </p:sp>
      <p:pic>
        <p:nvPicPr>
          <p:cNvPr id="3" name="Picture 2">
            <a:extLst>
              <a:ext uri="{FF2B5EF4-FFF2-40B4-BE49-F238E27FC236}">
                <a16:creationId xmlns:a16="http://schemas.microsoft.com/office/drawing/2014/main" id="{AC03B01D-C22C-1748-ACA0-122E5E19B5DB}"/>
              </a:ext>
            </a:extLst>
          </p:cNvPr>
          <p:cNvPicPr>
            <a:picLocks noChangeAspect="1"/>
          </p:cNvPicPr>
          <p:nvPr/>
        </p:nvPicPr>
        <p:blipFill>
          <a:blip r:embed="rId4"/>
          <a:stretch>
            <a:fillRect/>
          </a:stretch>
        </p:blipFill>
        <p:spPr>
          <a:xfrm>
            <a:off x="2914650" y="5816600"/>
            <a:ext cx="18858396" cy="6248400"/>
          </a:xfrm>
          <a:prstGeom prst="rect">
            <a:avLst/>
          </a:prstGeom>
        </p:spPr>
      </p:pic>
    </p:spTree>
    <p:extLst>
      <p:ext uri="{BB962C8B-B14F-4D97-AF65-F5344CB8AC3E}">
        <p14:creationId xmlns:p14="http://schemas.microsoft.com/office/powerpoint/2010/main" val="2823635617"/>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Learning Objectives for this Lesson"/>
          <p:cNvSpPr txBox="1">
            <a:spLocks noGrp="1"/>
          </p:cNvSpPr>
          <p:nvPr>
            <p:ph type="title"/>
          </p:nvPr>
        </p:nvSpPr>
        <p:spPr>
          <a:prstGeom prst="rect">
            <a:avLst/>
          </a:prstGeom>
        </p:spPr>
        <p:txBody>
          <a:bodyPr/>
          <a:lstStyle/>
          <a:p>
            <a:r>
              <a:t>Learning Objectives for this Lesson</a:t>
            </a:r>
          </a:p>
        </p:txBody>
      </p:sp>
      <p:sp>
        <p:nvSpPr>
          <p:cNvPr id="366"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367" name="Describe that security is a spectrum, and be able to define a realistic threat model for a given system…"/>
          <p:cNvSpPr txBox="1">
            <a:spLocks noGrp="1"/>
          </p:cNvSpPr>
          <p:nvPr>
            <p:ph type="body" idx="1"/>
          </p:nvPr>
        </p:nvSpPr>
        <p:spPr>
          <a:xfrm>
            <a:off x="1206500" y="4243609"/>
            <a:ext cx="21971000" cy="8256012"/>
          </a:xfrm>
          <a:prstGeom prst="rect">
            <a:avLst/>
          </a:prstGeom>
        </p:spPr>
        <p:txBody>
          <a:bodyPr/>
          <a:lstStyle/>
          <a:p>
            <a:pPr marL="698500" indent="-698500">
              <a:buSzPct val="123000"/>
              <a:buChar char="•"/>
            </a:pPr>
            <a:r>
              <a:rPr dirty="0"/>
              <a:t>Describe that security is a spectrum, and be able to define a realistic threat model for a given system</a:t>
            </a:r>
          </a:p>
          <a:p>
            <a:pPr marL="698500" indent="-698500">
              <a:buSzPct val="123000"/>
              <a:buChar char="•"/>
            </a:pPr>
            <a:r>
              <a:rPr dirty="0"/>
              <a:t>Evaluate the tradeoffs between security and performance in software engineering</a:t>
            </a:r>
            <a:endParaRPr lang="en-US" dirty="0"/>
          </a:p>
          <a:p>
            <a:pPr marL="698500" indent="-698500">
              <a:buSzPct val="123000"/>
              <a:buChar char="•"/>
            </a:pPr>
            <a:r>
              <a:rPr lang="en-US" dirty="0"/>
              <a:t>Recognize the causes of and common mitigations for common vulnerabilities in web applications</a:t>
            </a:r>
          </a:p>
          <a:p>
            <a:pPr marL="698500" indent="-698500">
              <a:buSzPct val="123000"/>
              <a:buChar char="•"/>
            </a:pPr>
            <a:r>
              <a:rPr lang="en-US" dirty="0"/>
              <a:t>Utilize static analysis tools to identify common weaknesses in code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ecurity: Managing Risk"/>
          <p:cNvSpPr txBox="1">
            <a:spLocks noGrp="1"/>
          </p:cNvSpPr>
          <p:nvPr>
            <p:ph type="title"/>
          </p:nvPr>
        </p:nvSpPr>
        <p:spPr>
          <a:prstGeom prst="rect">
            <a:avLst/>
          </a:prstGeom>
        </p:spPr>
        <p:txBody>
          <a:bodyPr/>
          <a:lstStyle/>
          <a:p>
            <a:r>
              <a:rPr lang="en-US" dirty="0"/>
              <a:t>Security is about managing risk</a:t>
            </a:r>
            <a:endParaRPr dirty="0"/>
          </a:p>
        </p:txBody>
      </p:sp>
      <p:sp>
        <p:nvSpPr>
          <p:cNvPr id="146" name="Slide Subtitle"/>
          <p:cNvSpPr txBox="1">
            <a:spLocks noGrp="1"/>
          </p:cNvSpPr>
          <p:nvPr>
            <p:ph type="body" idx="21"/>
          </p:nvPr>
        </p:nvSpPr>
        <p:spPr>
          <a:prstGeom prst="rect">
            <a:avLst/>
          </a:prstGeom>
        </p:spPr>
        <p:txBody>
          <a:bodyPr/>
          <a:lstStyle/>
          <a:p>
            <a:r>
              <a:rPr lang="en-US" dirty="0"/>
              <a:t>Vocabulary</a:t>
            </a:r>
            <a:endParaRPr dirty="0"/>
          </a:p>
        </p:txBody>
      </p:sp>
      <p:sp>
        <p:nvSpPr>
          <p:cNvPr id="147" name="Security architecture is a set of mechanisms and policies that we build into our system to mitigate risks from threats…"/>
          <p:cNvSpPr txBox="1">
            <a:spLocks noGrp="1"/>
          </p:cNvSpPr>
          <p:nvPr>
            <p:ph type="body" idx="1"/>
          </p:nvPr>
        </p:nvSpPr>
        <p:spPr>
          <a:prstGeom prst="rect">
            <a:avLst/>
          </a:prstGeom>
        </p:spPr>
        <p:txBody>
          <a:bodyPr/>
          <a:lstStyle/>
          <a:p>
            <a:r>
              <a:t>Security architecture is a set of mechanisms and policies that we build into our system to mitigate risks from threats</a:t>
            </a:r>
          </a:p>
          <a:p>
            <a:r>
              <a:t>Threat: potential event that could compromise a security requirement</a:t>
            </a:r>
          </a:p>
          <a:p>
            <a:r>
              <a:t>Attack: realization of a threat</a:t>
            </a:r>
          </a:p>
          <a:p>
            <a:r>
              <a:t>Vulnerability: a characteristic or flaw in system design or implementation, or in the security procedures, that, if exploited, could result in a security compromise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7">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4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47">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47">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4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7" grpId="1" build="p" bldLvl="5"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sts &amp; Benefits"/>
          <p:cNvSpPr txBox="1">
            <a:spLocks noGrp="1"/>
          </p:cNvSpPr>
          <p:nvPr>
            <p:ph type="title"/>
          </p:nvPr>
        </p:nvSpPr>
        <p:spPr>
          <a:prstGeom prst="rect">
            <a:avLst/>
          </a:prstGeom>
        </p:spPr>
        <p:txBody>
          <a:bodyPr/>
          <a:lstStyle/>
          <a:p>
            <a:r>
              <a:rPr lang="en-US" dirty="0"/>
              <a:t>Security is about managing risk</a:t>
            </a:r>
            <a:endParaRPr dirty="0"/>
          </a:p>
        </p:txBody>
      </p:sp>
      <p:sp>
        <p:nvSpPr>
          <p:cNvPr id="152" name="Slide Subtitle"/>
          <p:cNvSpPr txBox="1">
            <a:spLocks noGrp="1"/>
          </p:cNvSpPr>
          <p:nvPr>
            <p:ph type="body" idx="21"/>
          </p:nvPr>
        </p:nvSpPr>
        <p:spPr>
          <a:prstGeom prst="rect">
            <a:avLst/>
          </a:prstGeom>
        </p:spPr>
        <p:txBody>
          <a:bodyPr/>
          <a:lstStyle/>
          <a:p>
            <a:r>
              <a:rPr lang="en-US" dirty="0"/>
              <a:t>Cost of attack vs cost of defense?</a:t>
            </a:r>
            <a:endParaRPr dirty="0"/>
          </a:p>
        </p:txBody>
      </p:sp>
      <p:sp>
        <p:nvSpPr>
          <p:cNvPr id="153" name="Increasing security might:…"/>
          <p:cNvSpPr txBox="1">
            <a:spLocks noGrp="1"/>
          </p:cNvSpPr>
          <p:nvPr>
            <p:ph type="body" idx="1"/>
          </p:nvPr>
        </p:nvSpPr>
        <p:spPr>
          <a:prstGeom prst="rect">
            <a:avLst/>
          </a:prstGeom>
        </p:spPr>
        <p:txBody>
          <a:bodyPr/>
          <a:lstStyle/>
          <a:p>
            <a:r>
              <a:t>Increasing security might:</a:t>
            </a:r>
          </a:p>
          <a:p>
            <a:pPr lvl="1"/>
            <a:r>
              <a:t>Increase development &amp; maintenance cost</a:t>
            </a:r>
          </a:p>
          <a:p>
            <a:pPr lvl="1"/>
            <a:r>
              <a:t>Increase infrastructure requirements</a:t>
            </a:r>
          </a:p>
          <a:p>
            <a:pPr lvl="1"/>
            <a:r>
              <a:t>Degrade performance</a:t>
            </a:r>
          </a:p>
          <a:p>
            <a:r>
              <a:t>But, if we are attacked, increasing security might also:</a:t>
            </a:r>
          </a:p>
          <a:p>
            <a:pPr lvl="1"/>
            <a:r>
              <a:t>Decrease financial and intangible losses</a:t>
            </a:r>
          </a:p>
          <a:p>
            <a:r>
              <a:t>So: How likely do we think we are to be attacked in way </a:t>
            </a:r>
            <a:r>
              <a:rPr b="1"/>
              <a:t>X</a:t>
            </a:r>
            <a:r>
              <a:t>?</a:t>
            </a:r>
          </a:p>
        </p:txBody>
      </p:sp>
    </p:spTree>
    <p:extLst>
      <p:ext uri="{BB962C8B-B14F-4D97-AF65-F5344CB8AC3E}">
        <p14:creationId xmlns:p14="http://schemas.microsoft.com/office/powerpoint/2010/main" val="143407772"/>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15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iterate>
                                    <p:tmAbs val="0"/>
                                  </p:iterate>
                                  <p:childTnLst>
                                    <p:set>
                                      <p:cBhvr>
                                        <p:cTn id="20" fill="hold"/>
                                        <p:tgtEl>
                                          <p:spTgt spid="15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iterate>
                                    <p:tmAbs val="0"/>
                                  </p:iterate>
                                  <p:childTnLst>
                                    <p:set>
                                      <p:cBhvr>
                                        <p:cTn id="24" fill="hold"/>
                                        <p:tgtEl>
                                          <p:spTgt spid="15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1F503-CBDA-410B-A2BD-F2D92F95E1A8}"/>
              </a:ext>
            </a:extLst>
          </p:cNvPr>
          <p:cNvSpPr>
            <a:spLocks noGrp="1"/>
          </p:cNvSpPr>
          <p:nvPr>
            <p:ph type="title"/>
          </p:nvPr>
        </p:nvSpPr>
        <p:spPr/>
        <p:txBody>
          <a:bodyPr>
            <a:normAutofit fontScale="90000"/>
          </a:bodyPr>
          <a:lstStyle/>
          <a:p>
            <a:r>
              <a:rPr lang="en-US" dirty="0"/>
              <a:t>A Threat Model forces us to answer 3 key questions:</a:t>
            </a:r>
          </a:p>
        </p:txBody>
      </p:sp>
      <p:sp>
        <p:nvSpPr>
          <p:cNvPr id="3" name="Text Placeholder 2">
            <a:extLst>
              <a:ext uri="{FF2B5EF4-FFF2-40B4-BE49-F238E27FC236}">
                <a16:creationId xmlns:a16="http://schemas.microsoft.com/office/drawing/2014/main" id="{3DC60018-73EE-4CAE-98C7-26DC61271FB9}"/>
              </a:ext>
            </a:extLst>
          </p:cNvPr>
          <p:cNvSpPr>
            <a:spLocks noGrp="1"/>
          </p:cNvSpPr>
          <p:nvPr>
            <p:ph type="body" sz="quarter" idx="21"/>
          </p:nvPr>
        </p:nvSpPr>
        <p:spPr/>
        <p:txBody>
          <a:bodyPr/>
          <a:lstStyle/>
          <a:p>
            <a:endParaRPr lang="en-US" dirty="0"/>
          </a:p>
        </p:txBody>
      </p:sp>
      <p:sp>
        <p:nvSpPr>
          <p:cNvPr id="4" name="Text Placeholder 3">
            <a:extLst>
              <a:ext uri="{FF2B5EF4-FFF2-40B4-BE49-F238E27FC236}">
                <a16:creationId xmlns:a16="http://schemas.microsoft.com/office/drawing/2014/main" id="{E209E1C8-CF49-47C1-8F59-F5FDE3493DC6}"/>
              </a:ext>
            </a:extLst>
          </p:cNvPr>
          <p:cNvSpPr>
            <a:spLocks noGrp="1"/>
          </p:cNvSpPr>
          <p:nvPr>
            <p:ph type="body" idx="1"/>
          </p:nvPr>
        </p:nvSpPr>
        <p:spPr/>
        <p:txBody>
          <a:bodyPr/>
          <a:lstStyle/>
          <a:p>
            <a:r>
              <a:rPr lang="en-US" dirty="0"/>
              <a:t>What is important to defend?</a:t>
            </a:r>
          </a:p>
          <a:p>
            <a:r>
              <a:rPr lang="en-US" dirty="0"/>
              <a:t>Who do we trust?</a:t>
            </a:r>
          </a:p>
          <a:p>
            <a:r>
              <a:rPr lang="en-US" dirty="0"/>
              <a:t>What processes do we institute to protect our code and data?</a:t>
            </a:r>
          </a:p>
        </p:txBody>
      </p:sp>
    </p:spTree>
    <p:extLst>
      <p:ext uri="{BB962C8B-B14F-4D97-AF65-F5344CB8AC3E}">
        <p14:creationId xmlns:p14="http://schemas.microsoft.com/office/powerpoint/2010/main" val="304980462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Thread Model: What is important to defend?</a:t>
            </a:r>
          </a:p>
        </p:txBody>
      </p:sp>
      <p:sp>
        <p:nvSpPr>
          <p:cNvPr id="3" name="Text Placeholder 2">
            <a:extLst>
              <a:ext uri="{FF2B5EF4-FFF2-40B4-BE49-F238E27FC236}">
                <a16:creationId xmlns:a16="http://schemas.microsoft.com/office/drawing/2014/main" id="{C7B14B3B-EC15-0543-9A39-AF6C2C1F7777}"/>
              </a:ext>
            </a:extLst>
          </p:cNvPr>
          <p:cNvSpPr>
            <a:spLocks noGrp="1"/>
          </p:cNvSpPr>
          <p:nvPr>
            <p:ph type="body" sz="quarter" idx="21"/>
          </p:nvPr>
        </p:nvSpPr>
        <p:spPr/>
        <p:txBody>
          <a:bodyPr/>
          <a:lstStyle/>
          <a:p>
            <a:r>
              <a:rPr lang="en-US" dirty="0"/>
              <a:t>What value can an attacker extract from a vulnerability?</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type="body" idx="1"/>
          </p:nvPr>
        </p:nvSpPr>
        <p:spPr>
          <a:xfrm>
            <a:off x="1206500" y="4248504"/>
            <a:ext cx="10071100" cy="8256012"/>
          </a:xfrm>
        </p:spPr>
        <p:txBody>
          <a:bodyPr>
            <a:normAutofit/>
          </a:bodyPr>
          <a:lstStyle/>
          <a:p>
            <a:r>
              <a:rPr lang="en-US" dirty="0"/>
              <a:t>What is being defended?</a:t>
            </a:r>
          </a:p>
          <a:p>
            <a:pPr lvl="1"/>
            <a:r>
              <a:rPr lang="en-US" dirty="0"/>
              <a:t>What resources are important to defend?</a:t>
            </a:r>
          </a:p>
          <a:p>
            <a:pPr>
              <a:spcBef>
                <a:spcPts val="2000"/>
              </a:spcBef>
            </a:pPr>
            <a:r>
              <a:rPr lang="en-US" dirty="0"/>
              <a:t>Does our code contain any sensitive data?</a:t>
            </a:r>
          </a:p>
          <a:p>
            <a:pPr>
              <a:spcBef>
                <a:spcPts val="2000"/>
              </a:spcBef>
            </a:pPr>
            <a:r>
              <a:rPr lang="en-US" dirty="0"/>
              <a:t>What is the cost if that data is breached or tampered with?</a:t>
            </a:r>
          </a:p>
          <a:p>
            <a:pPr lvl="1">
              <a:spcBef>
                <a:spcPts val="2000"/>
              </a:spcBef>
            </a:pPr>
            <a:r>
              <a:rPr lang="en-US" dirty="0"/>
              <a:t>Even if your code is not “sensitive”: does it expose other routes of attack?</a:t>
            </a:r>
          </a:p>
          <a:p>
            <a:pPr>
              <a:spcBef>
                <a:spcPts val="2000"/>
              </a:spcBef>
            </a:pPr>
            <a:endParaRPr lang="en-US" dirty="0"/>
          </a:p>
        </p:txBody>
      </p:sp>
      <p:pic>
        <p:nvPicPr>
          <p:cNvPr id="6146" name="Picture 2">
            <a:extLst>
              <a:ext uri="{FF2B5EF4-FFF2-40B4-BE49-F238E27FC236}">
                <a16:creationId xmlns:a16="http://schemas.microsoft.com/office/drawing/2014/main" id="{257AA5A1-D83D-394E-9C73-39D9A14AB4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0" y="3994150"/>
            <a:ext cx="12700000" cy="8470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2000184"/>
      </p:ext>
    </p:extLst>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402</TotalTime>
  <Words>7627</Words>
  <Application>Microsoft Office PowerPoint</Application>
  <PresentationFormat>Custom</PresentationFormat>
  <Paragraphs>623</Paragraphs>
  <Slides>57</Slides>
  <Notes>53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57</vt:i4>
      </vt:variant>
    </vt:vector>
  </HeadingPairs>
  <TitlesOfParts>
    <vt:vector size="68" baseType="lpstr">
      <vt:lpstr>Arial</vt:lpstr>
      <vt:lpstr>Avenir Next Regular</vt:lpstr>
      <vt:lpstr>Comic Sans MS</vt:lpstr>
      <vt:lpstr>Courier</vt:lpstr>
      <vt:lpstr>Georgia</vt:lpstr>
      <vt:lpstr>Helvetica</vt:lpstr>
      <vt:lpstr>Helvetica Light</vt:lpstr>
      <vt:lpstr>Helvetica Neue</vt:lpstr>
      <vt:lpstr>Helvetica Neue Medium</vt:lpstr>
      <vt:lpstr>LinBiolinumTB</vt:lpstr>
      <vt:lpstr>21_BasicWhite</vt:lpstr>
      <vt:lpstr>CS 4530 Software Engineering</vt:lpstr>
      <vt:lpstr>Learning Objectives for this Lesson</vt:lpstr>
      <vt:lpstr>Outline:</vt:lpstr>
      <vt:lpstr>Security as non-functional requirements</vt:lpstr>
      <vt:lpstr>Security isn't (always) free</vt:lpstr>
      <vt:lpstr>Security is about managing risk</vt:lpstr>
      <vt:lpstr>Security is about managing risk</vt:lpstr>
      <vt:lpstr>A Threat Model forces us to answer 3 key questions:</vt:lpstr>
      <vt:lpstr>Thread Model: What is important to defend?</vt:lpstr>
      <vt:lpstr>Threat Model: Who do we trust?</vt:lpstr>
      <vt:lpstr>Threat Model: Processes</vt:lpstr>
      <vt:lpstr>Creating a Reasonable Threat Model</vt:lpstr>
      <vt:lpstr>Part 2: Categories of Threats</vt:lpstr>
      <vt:lpstr>Threat: code that runs in an untrusted environment</vt:lpstr>
      <vt:lpstr>Threat: Code that runs in an untrusted environment</vt:lpstr>
      <vt:lpstr>Threat: Code that runs in an untrusted environment</vt:lpstr>
      <vt:lpstr>Threat: Code that runs in an untrusted environment</vt:lpstr>
      <vt:lpstr>Threat: Data controlled by a user flowing into our trusted codebase</vt:lpstr>
      <vt:lpstr>Threat: Data controlled by a user flowing into our trusted codebase</vt:lpstr>
      <vt:lpstr>Threat: Data controlled by a user flowing into our trusted codebase</vt:lpstr>
      <vt:lpstr>Threat: Data controlled by a user flowing into our trusted codebase</vt:lpstr>
      <vt:lpstr>Threat: Data controlled by a user flowing into our trusted codebase</vt:lpstr>
      <vt:lpstr>Threat: Data controlled by a user flowing into our trusted codebase</vt:lpstr>
      <vt:lpstr>Threat: Data controlled by a user flowing into our trusted codebase</vt:lpstr>
      <vt:lpstr>Threat Category 3: Software Supply Chain</vt:lpstr>
      <vt:lpstr>Part 3: Mitigating security threats in software engineering</vt:lpstr>
      <vt:lpstr>Threat Mitigation: Trusted Code</vt:lpstr>
      <vt:lpstr>Threat Mitigation: Trusted Code</vt:lpstr>
      <vt:lpstr>Threat Mitigation: Trusted Code</vt:lpstr>
      <vt:lpstr>Threat Mitigation: Trusted Code</vt:lpstr>
      <vt:lpstr>SSL: A perfect solution?</vt:lpstr>
      <vt:lpstr>Asymmetric encryption: aka public key/private key</vt:lpstr>
      <vt:lpstr>Asymmetric encryption, aka public key/private key</vt:lpstr>
      <vt:lpstr>Public/Private Key Encryption</vt:lpstr>
      <vt:lpstr>asymmetric encryption can be used for authentication, too</vt:lpstr>
      <vt:lpstr>Certificate Authorities issue SSL Certificates</vt:lpstr>
      <vt:lpstr>Certificate Authorities are Implicitly Trusted</vt:lpstr>
      <vt:lpstr>Should Certificate Authorities be Implicitly Trusted?</vt:lpstr>
      <vt:lpstr>Threat Mitigation: Untrusted Inputs</vt:lpstr>
      <vt:lpstr>Threat Mitigation: Untrusted Inputs</vt:lpstr>
      <vt:lpstr>Threat Mitigation: Software Supply Chain</vt:lpstr>
      <vt:lpstr>Threat Mitigation: Software Supply Chain</vt:lpstr>
      <vt:lpstr>Weak Links in Software Supply Chain</vt:lpstr>
      <vt:lpstr>Part 4: Which threats to protect against, at what cost?</vt:lpstr>
      <vt:lpstr>OWASP Top Security Risks</vt:lpstr>
      <vt:lpstr>Mitigations for Broken Authentication + Access Control</vt:lpstr>
      <vt:lpstr>Cryptographic Failures</vt:lpstr>
      <vt:lpstr>Static Analysis can help detect secrets at rest in a repo</vt:lpstr>
      <vt:lpstr>Cryptographic Failures</vt:lpstr>
      <vt:lpstr>Cryptographic Failures</vt:lpstr>
      <vt:lpstr>Code Injection</vt:lpstr>
      <vt:lpstr>Detecting Weaknesses in Apps with Static Analysis</vt:lpstr>
      <vt:lpstr>Weakly Protected Sensitive Data</vt:lpstr>
      <vt:lpstr>Using Components with Known Vulnerabilties</vt:lpstr>
      <vt:lpstr>Dependabot will also send you an email</vt:lpstr>
      <vt:lpstr>Using Components with Known Vulnerabilties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Mitchell Wand</cp:lastModifiedBy>
  <cp:revision>12</cp:revision>
  <dcterms:modified xsi:type="dcterms:W3CDTF">2022-03-29T18:16:45Z</dcterms:modified>
</cp:coreProperties>
</file>